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roxima Nova Bold" charset="1" panose="02000506030000020004"/>
      <p:regular r:id="rId26"/>
    </p:embeddedFont>
    <p:embeddedFont>
      <p:font typeface="Proxima Nova" charset="1" panose="02000506030000020004"/>
      <p:regular r:id="rId27"/>
    </p:embeddedFont>
    <p:embeddedFont>
      <p:font typeface="Inter" charset="1" panose="020B0502030000000004"/>
      <p:regular r:id="rId28"/>
    </p:embeddedFont>
    <p:embeddedFont>
      <p:font typeface="Poppins Semi-Bold" charset="1" panose="00000700000000000000"/>
      <p:regular r:id="rId29"/>
    </p:embeddedFont>
    <p:embeddedFont>
      <p:font typeface="Inter Bold" charset="1" panose="020B0802030000000004"/>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League Spartan" charset="1" panose="00000800000000000000"/>
      <p:regular r:id="rId33"/>
    </p:embeddedFont>
    <p:embeddedFont>
      <p:font typeface="Work Sans Ultra-Bold Italics" charset="1" panose="00000000000000000000"/>
      <p:regular r:id="rId34"/>
    </p:embeddedFont>
    <p:embeddedFont>
      <p:font typeface="ITC Benguiat Italics" charset="1" panose="020306040503060907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14" Target="../media/image86.png" Type="http://schemas.openxmlformats.org/officeDocument/2006/relationships/image"/><Relationship Id="rId15" Target="../media/image87.svg" Type="http://schemas.openxmlformats.org/officeDocument/2006/relationships/image"/><Relationship Id="rId2" Target="../media/image89.png" Type="http://schemas.openxmlformats.org/officeDocument/2006/relationships/image"/><Relationship Id="rId3" Target="../media/image90.sv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1.png" Type="http://schemas.openxmlformats.org/officeDocument/2006/relationships/image"/><Relationship Id="rId11" Target="../media/image102.svg" Type="http://schemas.openxmlformats.org/officeDocument/2006/relationships/image"/><Relationship Id="rId12" Target="../media/image103.png" Type="http://schemas.openxmlformats.org/officeDocument/2006/relationships/image"/><Relationship Id="rId13" Target="../media/image104.svg" Type="http://schemas.openxmlformats.org/officeDocument/2006/relationships/image"/><Relationship Id="rId14" Target="../media/image105.png" Type="http://schemas.openxmlformats.org/officeDocument/2006/relationships/image"/><Relationship Id="rId15" Target="../media/image106.svg" Type="http://schemas.openxmlformats.org/officeDocument/2006/relationships/image"/><Relationship Id="rId16" Target="../media/image107.png" Type="http://schemas.openxmlformats.org/officeDocument/2006/relationships/image"/><Relationship Id="rId17" Target="../media/image108.svg" Type="http://schemas.openxmlformats.org/officeDocument/2006/relationships/image"/><Relationship Id="rId18" Target="../media/image109.png" Type="http://schemas.openxmlformats.org/officeDocument/2006/relationships/image"/><Relationship Id="rId19" Target="../media/image110.svg" Type="http://schemas.openxmlformats.org/officeDocument/2006/relationships/image"/><Relationship Id="rId2" Target="../media/image93.png" Type="http://schemas.openxmlformats.org/officeDocument/2006/relationships/image"/><Relationship Id="rId20" Target="../media/image111.png" Type="http://schemas.openxmlformats.org/officeDocument/2006/relationships/image"/><Relationship Id="rId21" Target="../media/image112.svg" Type="http://schemas.openxmlformats.org/officeDocument/2006/relationships/image"/><Relationship Id="rId22" Target="../media/image113.png" Type="http://schemas.openxmlformats.org/officeDocument/2006/relationships/image"/><Relationship Id="rId23" Target="../media/image114.svg" Type="http://schemas.openxmlformats.org/officeDocument/2006/relationships/image"/><Relationship Id="rId24" Target="../media/image115.png" Type="http://schemas.openxmlformats.org/officeDocument/2006/relationships/image"/><Relationship Id="rId25" Target="../media/image116.svg" Type="http://schemas.openxmlformats.org/officeDocument/2006/relationships/image"/><Relationship Id="rId26" Target="../media/image117.png" Type="http://schemas.openxmlformats.org/officeDocument/2006/relationships/image"/><Relationship Id="rId27" Target="../media/image118.svg" Type="http://schemas.openxmlformats.org/officeDocument/2006/relationships/image"/><Relationship Id="rId28" Target="../media/image119.png" Type="http://schemas.openxmlformats.org/officeDocument/2006/relationships/image"/><Relationship Id="rId29" Target="../media/image120.svg" Type="http://schemas.openxmlformats.org/officeDocument/2006/relationships/image"/><Relationship Id="rId3" Target="../media/image94.svg" Type="http://schemas.openxmlformats.org/officeDocument/2006/relationships/image"/><Relationship Id="rId30" Target="../media/image121.png" Type="http://schemas.openxmlformats.org/officeDocument/2006/relationships/image"/><Relationship Id="rId31" Target="../media/image122.svg" Type="http://schemas.openxmlformats.org/officeDocument/2006/relationships/image"/><Relationship Id="rId32" Target="../media/image123.png" Type="http://schemas.openxmlformats.org/officeDocument/2006/relationships/image"/><Relationship Id="rId33" Target="../media/image124.svg" Type="http://schemas.openxmlformats.org/officeDocument/2006/relationships/image"/><Relationship Id="rId34" Target="../media/image125.png" Type="http://schemas.openxmlformats.org/officeDocument/2006/relationships/image"/><Relationship Id="rId35" Target="../media/image126.svg" Type="http://schemas.openxmlformats.org/officeDocument/2006/relationships/image"/><Relationship Id="rId36" Target="../media/image127.png" Type="http://schemas.openxmlformats.org/officeDocument/2006/relationships/image"/><Relationship Id="rId37" Target="../media/image128.svg" Type="http://schemas.openxmlformats.org/officeDocument/2006/relationships/image"/><Relationship Id="rId38" Target="../media/image129.png" Type="http://schemas.openxmlformats.org/officeDocument/2006/relationships/image"/><Relationship Id="rId39" Target="../media/image130.svg" Type="http://schemas.openxmlformats.org/officeDocument/2006/relationships/image"/><Relationship Id="rId4" Target="../media/image95.png" Type="http://schemas.openxmlformats.org/officeDocument/2006/relationships/image"/><Relationship Id="rId40" Target="../media/image131.png" Type="http://schemas.openxmlformats.org/officeDocument/2006/relationships/image"/><Relationship Id="rId41" Target="../media/image132.svg" Type="http://schemas.openxmlformats.org/officeDocument/2006/relationships/image"/><Relationship Id="rId42" Target="../media/image133.png" Type="http://schemas.openxmlformats.org/officeDocument/2006/relationships/image"/><Relationship Id="rId43" Target="../media/image134.svg" Type="http://schemas.openxmlformats.org/officeDocument/2006/relationships/image"/><Relationship Id="rId5" Target="../media/image96.svg" Type="http://schemas.openxmlformats.org/officeDocument/2006/relationships/image"/><Relationship Id="rId6" Target="../media/image97.png" Type="http://schemas.openxmlformats.org/officeDocument/2006/relationships/image"/><Relationship Id="rId7" Target="../media/image98.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5.png" Type="http://schemas.openxmlformats.org/officeDocument/2006/relationships/image"/><Relationship Id="rId3" Target="../media/image136.sv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41.png" Type="http://schemas.openxmlformats.org/officeDocument/2006/relationships/image"/><Relationship Id="rId9" Target="../media/image14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1.png" Type="http://schemas.openxmlformats.org/officeDocument/2006/relationships/image"/><Relationship Id="rId11" Target="../media/image152.svg" Type="http://schemas.openxmlformats.org/officeDocument/2006/relationships/image"/><Relationship Id="rId2" Target="../media/image143.png" Type="http://schemas.openxmlformats.org/officeDocument/2006/relationships/image"/><Relationship Id="rId3" Target="../media/image144.svg" Type="http://schemas.openxmlformats.org/officeDocument/2006/relationships/image"/><Relationship Id="rId4" Target="../media/image145.png" Type="http://schemas.openxmlformats.org/officeDocument/2006/relationships/image"/><Relationship Id="rId5" Target="../media/image146.svg" Type="http://schemas.openxmlformats.org/officeDocument/2006/relationships/image"/><Relationship Id="rId6" Target="../media/image147.png" Type="http://schemas.openxmlformats.org/officeDocument/2006/relationships/image"/><Relationship Id="rId7" Target="../media/image148.svg" Type="http://schemas.openxmlformats.org/officeDocument/2006/relationships/image"/><Relationship Id="rId8" Target="../media/image149.png" Type="http://schemas.openxmlformats.org/officeDocument/2006/relationships/image"/><Relationship Id="rId9" Target="../media/image15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153.png" Type="http://schemas.openxmlformats.org/officeDocument/2006/relationships/image"/><Relationship Id="rId5" Target="../media/image154.svg" Type="http://schemas.openxmlformats.org/officeDocument/2006/relationships/image"/><Relationship Id="rId6" Target="../media/image155.png" Type="http://schemas.openxmlformats.org/officeDocument/2006/relationships/image"/><Relationship Id="rId7" Target="../media/image156.svg" Type="http://schemas.openxmlformats.org/officeDocument/2006/relationships/image"/><Relationship Id="rId8" Target="../media/image15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158.png" Type="http://schemas.openxmlformats.org/officeDocument/2006/relationships/image"/><Relationship Id="rId5" Target="../media/image159.svg" Type="http://schemas.openxmlformats.org/officeDocument/2006/relationships/image"/><Relationship Id="rId6" Target="../media/image160.png" Type="http://schemas.openxmlformats.org/officeDocument/2006/relationships/image"/><Relationship Id="rId7" Target="../media/image161.svg" Type="http://schemas.openxmlformats.org/officeDocument/2006/relationships/image"/><Relationship Id="rId8" Target="../media/image16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5.png" Type="http://schemas.openxmlformats.org/officeDocument/2006/relationships/image"/><Relationship Id="rId11" Target="../media/image146.svg" Type="http://schemas.openxmlformats.org/officeDocument/2006/relationships/image"/><Relationship Id="rId12" Target="../media/image147.png" Type="http://schemas.openxmlformats.org/officeDocument/2006/relationships/image"/><Relationship Id="rId13" Target="../media/image148.svg" Type="http://schemas.openxmlformats.org/officeDocument/2006/relationships/image"/><Relationship Id="rId14" Target="../media/image149.png" Type="http://schemas.openxmlformats.org/officeDocument/2006/relationships/image"/><Relationship Id="rId15" Target="../media/image150.svg" Type="http://schemas.openxmlformats.org/officeDocument/2006/relationships/image"/><Relationship Id="rId2" Target="../media/image163.png" Type="http://schemas.openxmlformats.org/officeDocument/2006/relationships/image"/><Relationship Id="rId3" Target="../media/image164.svg" Type="http://schemas.openxmlformats.org/officeDocument/2006/relationships/image"/><Relationship Id="rId4" Target="../media/image165.png" Type="http://schemas.openxmlformats.org/officeDocument/2006/relationships/image"/><Relationship Id="rId5" Target="../media/image166.svg" Type="http://schemas.openxmlformats.org/officeDocument/2006/relationships/image"/><Relationship Id="rId6" Target="../media/image167.png" Type="http://schemas.openxmlformats.org/officeDocument/2006/relationships/image"/><Relationship Id="rId7" Target="../media/image168.svg" Type="http://schemas.openxmlformats.org/officeDocument/2006/relationships/image"/><Relationship Id="rId8" Target="../media/image143.png" Type="http://schemas.openxmlformats.org/officeDocument/2006/relationships/image"/><Relationship Id="rId9" Target="../media/image14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7.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78.png" Type="http://schemas.openxmlformats.org/officeDocument/2006/relationships/image"/><Relationship Id="rId14" Target="../media/image179.svg" Type="http://schemas.openxmlformats.org/officeDocument/2006/relationships/image"/><Relationship Id="rId15" Target="../media/image180.png" Type="http://schemas.openxmlformats.org/officeDocument/2006/relationships/image"/><Relationship Id="rId16" Target="../media/image181.png" Type="http://schemas.openxmlformats.org/officeDocument/2006/relationships/image"/><Relationship Id="rId17" Target="../media/image182.png" Type="http://schemas.openxmlformats.org/officeDocument/2006/relationships/image"/><Relationship Id="rId2" Target="../media/image169.png" Type="http://schemas.openxmlformats.org/officeDocument/2006/relationships/image"/><Relationship Id="rId3" Target="../media/image170.png" Type="http://schemas.openxmlformats.org/officeDocument/2006/relationships/image"/><Relationship Id="rId4" Target="../media/image171.svg" Type="http://schemas.openxmlformats.org/officeDocument/2006/relationships/image"/><Relationship Id="rId5" Target="../media/image172.png" Type="http://schemas.openxmlformats.org/officeDocument/2006/relationships/image"/><Relationship Id="rId6" Target="../media/image173.svg" Type="http://schemas.openxmlformats.org/officeDocument/2006/relationships/image"/><Relationship Id="rId7" Target="../media/image174.png" Type="http://schemas.openxmlformats.org/officeDocument/2006/relationships/image"/><Relationship Id="rId8" Target="../media/image175.svg" Type="http://schemas.openxmlformats.org/officeDocument/2006/relationships/image"/><Relationship Id="rId9" Target="../media/image17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7.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178.png" Type="http://schemas.openxmlformats.org/officeDocument/2006/relationships/image"/><Relationship Id="rId14" Target="../media/image179.svg" Type="http://schemas.openxmlformats.org/officeDocument/2006/relationships/image"/><Relationship Id="rId15" Target="../media/image183.png" Type="http://schemas.openxmlformats.org/officeDocument/2006/relationships/image"/><Relationship Id="rId16" Target="../media/image184.png" Type="http://schemas.openxmlformats.org/officeDocument/2006/relationships/image"/><Relationship Id="rId2" Target="../media/image169.png" Type="http://schemas.openxmlformats.org/officeDocument/2006/relationships/image"/><Relationship Id="rId3" Target="../media/image170.png" Type="http://schemas.openxmlformats.org/officeDocument/2006/relationships/image"/><Relationship Id="rId4" Target="../media/image171.svg" Type="http://schemas.openxmlformats.org/officeDocument/2006/relationships/image"/><Relationship Id="rId5" Target="../media/image172.png" Type="http://schemas.openxmlformats.org/officeDocument/2006/relationships/image"/><Relationship Id="rId6" Target="../media/image173.svg" Type="http://schemas.openxmlformats.org/officeDocument/2006/relationships/image"/><Relationship Id="rId7" Target="../media/image174.png" Type="http://schemas.openxmlformats.org/officeDocument/2006/relationships/image"/><Relationship Id="rId8" Target="../media/image175.svg" Type="http://schemas.openxmlformats.org/officeDocument/2006/relationships/image"/><Relationship Id="rId9" Target="../media/image17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2" Target="../media/image61.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63.png" Type="http://schemas.openxmlformats.org/officeDocument/2006/relationships/image"/><Relationship Id="rId12" Target="../media/image64.svg" Type="http://schemas.openxmlformats.org/officeDocument/2006/relationships/image"/><Relationship Id="rId13" Target="../media/image65.png" Type="http://schemas.openxmlformats.org/officeDocument/2006/relationships/image"/><Relationship Id="rId14" Target="../media/image66.svg" Type="http://schemas.openxmlformats.org/officeDocument/2006/relationships/image"/><Relationship Id="rId15" Target="../media/image67.png" Type="http://schemas.openxmlformats.org/officeDocument/2006/relationships/image"/><Relationship Id="rId16" Target="../media/image68.svg" Type="http://schemas.openxmlformats.org/officeDocument/2006/relationships/image"/><Relationship Id="rId17" Target="../media/image69.png" Type="http://schemas.openxmlformats.org/officeDocument/2006/relationships/image"/><Relationship Id="rId18" Target="../media/image70.svg" Type="http://schemas.openxmlformats.org/officeDocument/2006/relationships/image"/><Relationship Id="rId2" Target="../media/image71.png" Type="http://schemas.openxmlformats.org/officeDocument/2006/relationships/image"/><Relationship Id="rId3" Target="../media/image72.jpeg" Type="http://schemas.openxmlformats.org/officeDocument/2006/relationships/image"/><Relationship Id="rId4" Target="../media/image73.jpe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308299">
            <a:off x="7670617" y="4344387"/>
            <a:ext cx="2946766" cy="817728"/>
          </a:xfrm>
          <a:custGeom>
            <a:avLst/>
            <a:gdLst/>
            <a:ahLst/>
            <a:cxnLst/>
            <a:rect r="r" b="b" t="t" l="l"/>
            <a:pathLst>
              <a:path h="817728" w="2946766">
                <a:moveTo>
                  <a:pt x="0" y="0"/>
                </a:moveTo>
                <a:lnTo>
                  <a:pt x="2946766" y="0"/>
                </a:lnTo>
                <a:lnTo>
                  <a:pt x="2946766" y="817728"/>
                </a:lnTo>
                <a:lnTo>
                  <a:pt x="0" y="817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118450" y="3275692"/>
            <a:ext cx="977567" cy="953128"/>
          </a:xfrm>
          <a:custGeom>
            <a:avLst/>
            <a:gdLst/>
            <a:ahLst/>
            <a:cxnLst/>
            <a:rect r="r" b="b" t="t" l="l"/>
            <a:pathLst>
              <a:path h="953128" w="977567">
                <a:moveTo>
                  <a:pt x="0" y="0"/>
                </a:moveTo>
                <a:lnTo>
                  <a:pt x="977567" y="0"/>
                </a:lnTo>
                <a:lnTo>
                  <a:pt x="977567" y="953128"/>
                </a:lnTo>
                <a:lnTo>
                  <a:pt x="0" y="953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0198" y="9023350"/>
            <a:ext cx="913617" cy="355168"/>
          </a:xfrm>
          <a:custGeom>
            <a:avLst/>
            <a:gdLst/>
            <a:ahLst/>
            <a:cxnLst/>
            <a:rect r="r" b="b" t="t" l="l"/>
            <a:pathLst>
              <a:path h="355168" w="913617">
                <a:moveTo>
                  <a:pt x="0" y="0"/>
                </a:moveTo>
                <a:lnTo>
                  <a:pt x="913617" y="0"/>
                </a:lnTo>
                <a:lnTo>
                  <a:pt x="913617" y="355168"/>
                </a:lnTo>
                <a:lnTo>
                  <a:pt x="0" y="3551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107416">
            <a:off x="2441486" y="1147667"/>
            <a:ext cx="932104" cy="1111301"/>
          </a:xfrm>
          <a:custGeom>
            <a:avLst/>
            <a:gdLst/>
            <a:ahLst/>
            <a:cxnLst/>
            <a:rect r="r" b="b" t="t" l="l"/>
            <a:pathLst>
              <a:path h="1111301" w="932104">
                <a:moveTo>
                  <a:pt x="0" y="0"/>
                </a:moveTo>
                <a:lnTo>
                  <a:pt x="932104" y="0"/>
                </a:lnTo>
                <a:lnTo>
                  <a:pt x="932104" y="1111301"/>
                </a:lnTo>
                <a:lnTo>
                  <a:pt x="0" y="11113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169550" y="2171923"/>
            <a:ext cx="9948899" cy="2019300"/>
          </a:xfrm>
          <a:prstGeom prst="rect">
            <a:avLst/>
          </a:prstGeom>
        </p:spPr>
        <p:txBody>
          <a:bodyPr anchor="t" rtlCol="false" tIns="0" lIns="0" bIns="0" rIns="0">
            <a:spAutoFit/>
          </a:bodyPr>
          <a:lstStyle/>
          <a:p>
            <a:pPr algn="ctr">
              <a:lnSpc>
                <a:spcPts val="7650"/>
              </a:lnSpc>
            </a:pPr>
            <a:r>
              <a:rPr lang="en-US" b="true" sz="8500" spc="-170">
                <a:solidFill>
                  <a:srgbClr val="000000"/>
                </a:solidFill>
                <a:latin typeface="Proxima Nova Bold"/>
                <a:ea typeface="Proxima Nova Bold"/>
                <a:cs typeface="Proxima Nova Bold"/>
                <a:sym typeface="Proxima Nova Bold"/>
              </a:rPr>
              <a:t>Computing Group Project</a:t>
            </a:r>
          </a:p>
        </p:txBody>
      </p:sp>
      <p:sp>
        <p:nvSpPr>
          <p:cNvPr name="TextBox 7" id="7"/>
          <p:cNvSpPr txBox="true"/>
          <p:nvPr/>
        </p:nvSpPr>
        <p:spPr>
          <a:xfrm rot="308299">
            <a:off x="7658041" y="4455657"/>
            <a:ext cx="2977035" cy="538268"/>
          </a:xfrm>
          <a:prstGeom prst="rect">
            <a:avLst/>
          </a:prstGeom>
        </p:spPr>
        <p:txBody>
          <a:bodyPr anchor="t" rtlCol="false" tIns="0" lIns="0" bIns="0" rIns="0">
            <a:spAutoFit/>
          </a:bodyPr>
          <a:lstStyle/>
          <a:p>
            <a:pPr algn="ctr">
              <a:lnSpc>
                <a:spcPts val="4456"/>
              </a:lnSpc>
              <a:spcBef>
                <a:spcPct val="0"/>
              </a:spcBef>
            </a:pPr>
            <a:r>
              <a:rPr lang="en-US" sz="3183" spc="-63">
                <a:solidFill>
                  <a:srgbClr val="000000"/>
                </a:solidFill>
                <a:latin typeface="Proxima Nova"/>
                <a:ea typeface="Proxima Nova"/>
                <a:cs typeface="Proxima Nova"/>
                <a:sym typeface="Proxima Nova"/>
              </a:rPr>
              <a:t>NFCampus</a:t>
            </a:r>
          </a:p>
        </p:txBody>
      </p:sp>
      <p:sp>
        <p:nvSpPr>
          <p:cNvPr name="TextBox 8" id="8"/>
          <p:cNvSpPr txBox="true"/>
          <p:nvPr/>
        </p:nvSpPr>
        <p:spPr>
          <a:xfrm rot="0">
            <a:off x="7378824" y="5762314"/>
            <a:ext cx="3530352" cy="2600413"/>
          </a:xfrm>
          <a:prstGeom prst="rect">
            <a:avLst/>
          </a:prstGeom>
        </p:spPr>
        <p:txBody>
          <a:bodyPr anchor="t" rtlCol="false" tIns="0" lIns="0" bIns="0" rIns="0">
            <a:spAutoFit/>
          </a:bodyPr>
          <a:lstStyle/>
          <a:p>
            <a:pPr algn="ctr">
              <a:lnSpc>
                <a:spcPts val="4195"/>
              </a:lnSpc>
            </a:pPr>
            <a:r>
              <a:rPr lang="en-US" sz="2996">
                <a:solidFill>
                  <a:srgbClr val="000000"/>
                </a:solidFill>
                <a:latin typeface="Inter"/>
                <a:ea typeface="Inter"/>
                <a:cs typeface="Inter"/>
                <a:sym typeface="Inter"/>
              </a:rPr>
              <a:t>Member:</a:t>
            </a:r>
          </a:p>
          <a:p>
            <a:pPr algn="ctr" marL="646950" indent="-323475" lvl="1">
              <a:lnSpc>
                <a:spcPts val="4195"/>
              </a:lnSpc>
              <a:buAutoNum type="arabicPeriod" startAt="1"/>
            </a:pPr>
            <a:r>
              <a:rPr lang="en-US" sz="2996">
                <a:solidFill>
                  <a:srgbClr val="000000"/>
                </a:solidFill>
                <a:latin typeface="Inter"/>
                <a:ea typeface="Inter"/>
                <a:cs typeface="Inter"/>
                <a:sym typeface="Inter"/>
              </a:rPr>
              <a:t>Eu Jin Yang</a:t>
            </a:r>
          </a:p>
          <a:p>
            <a:pPr algn="ctr" marL="646950" indent="-323475" lvl="1">
              <a:lnSpc>
                <a:spcPts val="4195"/>
              </a:lnSpc>
              <a:buAutoNum type="arabicPeriod" startAt="1"/>
            </a:pPr>
            <a:r>
              <a:rPr lang="en-US" sz="2996">
                <a:solidFill>
                  <a:srgbClr val="000000"/>
                </a:solidFill>
                <a:latin typeface="Inter"/>
                <a:ea typeface="Inter"/>
                <a:cs typeface="Inter"/>
                <a:sym typeface="Inter"/>
              </a:rPr>
              <a:t>Ng Kean Chun</a:t>
            </a:r>
          </a:p>
          <a:p>
            <a:pPr algn="ctr" marL="646950" indent="-323475" lvl="1">
              <a:lnSpc>
                <a:spcPts val="4195"/>
              </a:lnSpc>
              <a:buAutoNum type="arabicPeriod" startAt="1"/>
            </a:pPr>
            <a:r>
              <a:rPr lang="en-US" sz="2996">
                <a:solidFill>
                  <a:srgbClr val="000000"/>
                </a:solidFill>
                <a:latin typeface="Inter"/>
                <a:ea typeface="Inter"/>
                <a:cs typeface="Inter"/>
                <a:sym typeface="Inter"/>
              </a:rPr>
              <a:t>Teoh Yi Shan</a:t>
            </a:r>
          </a:p>
          <a:p>
            <a:pPr algn="ctr" marL="646950" indent="-323475" lvl="1">
              <a:lnSpc>
                <a:spcPts val="4195"/>
              </a:lnSpc>
              <a:buAutoNum type="arabicPeriod" startAt="1"/>
            </a:pPr>
            <a:r>
              <a:rPr lang="en-US" sz="2996">
                <a:solidFill>
                  <a:srgbClr val="000000"/>
                </a:solidFill>
                <a:latin typeface="Inter"/>
                <a:ea typeface="Inter"/>
                <a:cs typeface="Inter"/>
                <a:sym typeface="Inter"/>
              </a:rPr>
              <a:t>Yong Ken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true" flipV="false" rot="652323">
            <a:off x="10655254" y="2961343"/>
            <a:ext cx="2817506" cy="1746854"/>
          </a:xfrm>
          <a:custGeom>
            <a:avLst/>
            <a:gdLst/>
            <a:ahLst/>
            <a:cxnLst/>
            <a:rect r="r" b="b" t="t" l="l"/>
            <a:pathLst>
              <a:path h="1746854" w="2817506">
                <a:moveTo>
                  <a:pt x="2817506" y="0"/>
                </a:moveTo>
                <a:lnTo>
                  <a:pt x="0" y="0"/>
                </a:lnTo>
                <a:lnTo>
                  <a:pt x="0" y="1746854"/>
                </a:lnTo>
                <a:lnTo>
                  <a:pt x="2817506" y="1746854"/>
                </a:lnTo>
                <a:lnTo>
                  <a:pt x="28175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53754">
            <a:off x="14924140" y="-1929530"/>
            <a:ext cx="3708464" cy="4114800"/>
          </a:xfrm>
          <a:custGeom>
            <a:avLst/>
            <a:gdLst/>
            <a:ahLst/>
            <a:cxnLst/>
            <a:rect r="r" b="b" t="t" l="l"/>
            <a:pathLst>
              <a:path h="4114800" w="3708464">
                <a:moveTo>
                  <a:pt x="0" y="0"/>
                </a:moveTo>
                <a:lnTo>
                  <a:pt x="3708463" y="0"/>
                </a:lnTo>
                <a:lnTo>
                  <a:pt x="370846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04393" y="648450"/>
            <a:ext cx="10571584" cy="5923185"/>
            <a:chOff x="0" y="0"/>
            <a:chExt cx="2784285" cy="1560016"/>
          </a:xfrm>
        </p:grpSpPr>
        <p:sp>
          <p:nvSpPr>
            <p:cNvPr name="Freeform 5" id="5"/>
            <p:cNvSpPr/>
            <p:nvPr/>
          </p:nvSpPr>
          <p:spPr>
            <a:xfrm flipH="false" flipV="false" rot="0">
              <a:off x="0" y="0"/>
              <a:ext cx="2784285" cy="1560016"/>
            </a:xfrm>
            <a:custGeom>
              <a:avLst/>
              <a:gdLst/>
              <a:ahLst/>
              <a:cxnLst/>
              <a:rect r="r" b="b" t="t" l="l"/>
              <a:pathLst>
                <a:path h="1560016" w="2784285">
                  <a:moveTo>
                    <a:pt x="37349" y="0"/>
                  </a:moveTo>
                  <a:lnTo>
                    <a:pt x="2746937" y="0"/>
                  </a:lnTo>
                  <a:cubicBezTo>
                    <a:pt x="2767564" y="0"/>
                    <a:pt x="2784285" y="16722"/>
                    <a:pt x="2784285" y="37349"/>
                  </a:cubicBezTo>
                  <a:lnTo>
                    <a:pt x="2784285" y="1522667"/>
                  </a:lnTo>
                  <a:cubicBezTo>
                    <a:pt x="2784285" y="1532572"/>
                    <a:pt x="2780350" y="1542072"/>
                    <a:pt x="2773346" y="1549077"/>
                  </a:cubicBezTo>
                  <a:cubicBezTo>
                    <a:pt x="2766342" y="1556081"/>
                    <a:pt x="2756842" y="1560016"/>
                    <a:pt x="2746937" y="1560016"/>
                  </a:cubicBezTo>
                  <a:lnTo>
                    <a:pt x="37349" y="1560016"/>
                  </a:lnTo>
                  <a:cubicBezTo>
                    <a:pt x="27443" y="1560016"/>
                    <a:pt x="17944" y="1556081"/>
                    <a:pt x="10939" y="1549077"/>
                  </a:cubicBezTo>
                  <a:cubicBezTo>
                    <a:pt x="3935" y="1542072"/>
                    <a:pt x="0" y="1532572"/>
                    <a:pt x="0" y="1522667"/>
                  </a:cubicBezTo>
                  <a:lnTo>
                    <a:pt x="0" y="37349"/>
                  </a:lnTo>
                  <a:cubicBezTo>
                    <a:pt x="0" y="27443"/>
                    <a:pt x="3935" y="17944"/>
                    <a:pt x="10939" y="10939"/>
                  </a:cubicBezTo>
                  <a:cubicBezTo>
                    <a:pt x="17944" y="3935"/>
                    <a:pt x="27443" y="0"/>
                    <a:pt x="37349" y="0"/>
                  </a:cubicBezTo>
                  <a:close/>
                </a:path>
              </a:pathLst>
            </a:custGeom>
            <a:solidFill>
              <a:srgbClr val="D9D9D9"/>
            </a:solidFill>
          </p:spPr>
        </p:sp>
        <p:sp>
          <p:nvSpPr>
            <p:cNvPr name="TextBox 6" id="6"/>
            <p:cNvSpPr txBox="true"/>
            <p:nvPr/>
          </p:nvSpPr>
          <p:spPr>
            <a:xfrm>
              <a:off x="0" y="-38100"/>
              <a:ext cx="2784285" cy="1598116"/>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2700000">
            <a:off x="497443" y="8834623"/>
            <a:ext cx="1062514" cy="847355"/>
          </a:xfrm>
          <a:custGeom>
            <a:avLst/>
            <a:gdLst/>
            <a:ahLst/>
            <a:cxnLst/>
            <a:rect r="r" b="b" t="t" l="l"/>
            <a:pathLst>
              <a:path h="847355" w="1062514">
                <a:moveTo>
                  <a:pt x="0" y="0"/>
                </a:moveTo>
                <a:lnTo>
                  <a:pt x="1062514" y="0"/>
                </a:lnTo>
                <a:lnTo>
                  <a:pt x="1062514" y="847354"/>
                </a:lnTo>
                <a:lnTo>
                  <a:pt x="0" y="847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201189" y="589741"/>
            <a:ext cx="862818" cy="438959"/>
          </a:xfrm>
          <a:custGeom>
            <a:avLst/>
            <a:gdLst/>
            <a:ahLst/>
            <a:cxnLst/>
            <a:rect r="r" b="b" t="t" l="l"/>
            <a:pathLst>
              <a:path h="438959" w="862818">
                <a:moveTo>
                  <a:pt x="0" y="0"/>
                </a:moveTo>
                <a:lnTo>
                  <a:pt x="862818" y="0"/>
                </a:lnTo>
                <a:lnTo>
                  <a:pt x="862818" y="438959"/>
                </a:lnTo>
                <a:lnTo>
                  <a:pt x="0" y="4389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778371" y="8583060"/>
            <a:ext cx="3348418" cy="4114800"/>
          </a:xfrm>
          <a:custGeom>
            <a:avLst/>
            <a:gdLst/>
            <a:ahLst/>
            <a:cxnLst/>
            <a:rect r="r" b="b" t="t" l="l"/>
            <a:pathLst>
              <a:path h="4114800" w="3348418">
                <a:moveTo>
                  <a:pt x="0" y="0"/>
                </a:moveTo>
                <a:lnTo>
                  <a:pt x="3348419" y="0"/>
                </a:lnTo>
                <a:lnTo>
                  <a:pt x="334841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368538" y="1028700"/>
            <a:ext cx="10243294" cy="5209196"/>
          </a:xfrm>
          <a:custGeom>
            <a:avLst/>
            <a:gdLst/>
            <a:ahLst/>
            <a:cxnLst/>
            <a:rect r="r" b="b" t="t" l="l"/>
            <a:pathLst>
              <a:path h="5209196" w="10243294">
                <a:moveTo>
                  <a:pt x="0" y="0"/>
                </a:moveTo>
                <a:lnTo>
                  <a:pt x="10243293" y="0"/>
                </a:lnTo>
                <a:lnTo>
                  <a:pt x="10243293" y="5209196"/>
                </a:lnTo>
                <a:lnTo>
                  <a:pt x="0" y="5209196"/>
                </a:lnTo>
                <a:lnTo>
                  <a:pt x="0" y="0"/>
                </a:lnTo>
                <a:close/>
              </a:path>
            </a:pathLst>
          </a:custGeom>
          <a:blipFill>
            <a:blip r:embed="rId12"/>
            <a:stretch>
              <a:fillRect l="-6400" t="-6817" r="-5049" b="-7689"/>
            </a:stretch>
          </a:blipFill>
        </p:spPr>
      </p:sp>
      <p:sp>
        <p:nvSpPr>
          <p:cNvPr name="TextBox 11" id="11"/>
          <p:cNvSpPr txBox="true"/>
          <p:nvPr/>
        </p:nvSpPr>
        <p:spPr>
          <a:xfrm rot="0">
            <a:off x="1353742" y="7164426"/>
            <a:ext cx="16382935" cy="2789643"/>
          </a:xfrm>
          <a:prstGeom prst="rect">
            <a:avLst/>
          </a:prstGeom>
        </p:spPr>
        <p:txBody>
          <a:bodyPr anchor="t" rtlCol="false" tIns="0" lIns="0" bIns="0" rIns="0">
            <a:spAutoFit/>
          </a:bodyPr>
          <a:lstStyle/>
          <a:p>
            <a:pPr algn="l" marL="495824" indent="-247912" lvl="1">
              <a:lnSpc>
                <a:spcPts val="3215"/>
              </a:lnSpc>
              <a:buFont typeface="Arial"/>
              <a:buChar char="•"/>
            </a:pPr>
            <a:r>
              <a:rPr lang="en-US" b="true" sz="2296">
                <a:solidFill>
                  <a:srgbClr val="000000"/>
                </a:solidFill>
                <a:latin typeface="Inter Bold"/>
                <a:ea typeface="Inter Bold"/>
                <a:cs typeface="Inter Bold"/>
                <a:sym typeface="Inter Bold"/>
              </a:rPr>
              <a:t>Sprints:</a:t>
            </a:r>
            <a:r>
              <a:rPr lang="en-US" sz="2296">
                <a:solidFill>
                  <a:srgbClr val="000000"/>
                </a:solidFill>
                <a:latin typeface="Inter"/>
                <a:ea typeface="Inter"/>
                <a:cs typeface="Inter"/>
                <a:sym typeface="Inter"/>
              </a:rPr>
              <a:t> The project schedule wi</a:t>
            </a:r>
            <a:r>
              <a:rPr lang="en-US" sz="2296">
                <a:solidFill>
                  <a:srgbClr val="000000"/>
                </a:solidFill>
                <a:latin typeface="Inter"/>
                <a:ea typeface="Inter"/>
                <a:cs typeface="Inter"/>
                <a:sym typeface="Inter"/>
              </a:rPr>
              <a:t>ll be divided into two week sprints.</a:t>
            </a:r>
          </a:p>
          <a:p>
            <a:pPr algn="l" marL="495824" indent="-247912" lvl="1">
              <a:lnSpc>
                <a:spcPts val="3215"/>
              </a:lnSpc>
              <a:buFont typeface="Arial"/>
              <a:buChar char="•"/>
            </a:pPr>
            <a:r>
              <a:rPr lang="en-US" b="true" sz="2296">
                <a:solidFill>
                  <a:srgbClr val="000000"/>
                </a:solidFill>
                <a:latin typeface="Inter Bold"/>
                <a:ea typeface="Inter Bold"/>
                <a:cs typeface="Inter Bold"/>
                <a:sym typeface="Inter Bold"/>
              </a:rPr>
              <a:t>Sprint Planning: </a:t>
            </a:r>
            <a:r>
              <a:rPr lang="en-US" sz="2296">
                <a:solidFill>
                  <a:srgbClr val="000000"/>
                </a:solidFill>
                <a:latin typeface="Inter"/>
                <a:ea typeface="Inter"/>
                <a:cs typeface="Inter"/>
                <a:sym typeface="Inter"/>
              </a:rPr>
              <a:t>At the beginning of each sprint, our team will select a set of tasks from the product backlog to complete.</a:t>
            </a:r>
          </a:p>
          <a:p>
            <a:pPr algn="l" marL="495824" indent="-247912" lvl="1">
              <a:lnSpc>
                <a:spcPts val="3215"/>
              </a:lnSpc>
              <a:buFont typeface="Arial"/>
              <a:buChar char="•"/>
            </a:pPr>
            <a:r>
              <a:rPr lang="en-US" b="true" sz="2296">
                <a:solidFill>
                  <a:srgbClr val="000000"/>
                </a:solidFill>
                <a:latin typeface="Inter Bold"/>
                <a:ea typeface="Inter Bold"/>
                <a:cs typeface="Inter Bold"/>
                <a:sym typeface="Inter Bold"/>
              </a:rPr>
              <a:t>Daily Stand-ups:</a:t>
            </a:r>
            <a:r>
              <a:rPr lang="en-US" sz="2296">
                <a:solidFill>
                  <a:srgbClr val="000000"/>
                </a:solidFill>
                <a:latin typeface="Inter"/>
                <a:ea typeface="Inter"/>
                <a:cs typeface="Inter"/>
                <a:sym typeface="Inter"/>
              </a:rPr>
              <a:t> Brief daily meetings will be held to synchronize activities and identify blockers.</a:t>
            </a:r>
          </a:p>
          <a:p>
            <a:pPr algn="l" marL="495824" indent="-247912" lvl="1">
              <a:lnSpc>
                <a:spcPts val="3215"/>
              </a:lnSpc>
              <a:buFont typeface="Arial"/>
              <a:buChar char="•"/>
            </a:pPr>
            <a:r>
              <a:rPr lang="en-US" b="true" sz="2296">
                <a:solidFill>
                  <a:srgbClr val="000000"/>
                </a:solidFill>
                <a:latin typeface="Inter Bold"/>
                <a:ea typeface="Inter Bold"/>
                <a:cs typeface="Inter Bold"/>
                <a:sym typeface="Inter Bold"/>
              </a:rPr>
              <a:t>Sprint Review &amp; Retrospective:</a:t>
            </a:r>
            <a:r>
              <a:rPr lang="en-US" sz="2296">
                <a:solidFill>
                  <a:srgbClr val="000000"/>
                </a:solidFill>
                <a:latin typeface="Inter"/>
                <a:ea typeface="Inter"/>
                <a:cs typeface="Inter"/>
                <a:sym typeface="Inter"/>
              </a:rPr>
              <a:t> At the end of each sprint, we will demonstrate the completed functionality and reflect on the process to improve the next sprint. This allows for regular feedback and continuous refinement of the product.</a:t>
            </a:r>
          </a:p>
        </p:txBody>
      </p:sp>
      <p:sp>
        <p:nvSpPr>
          <p:cNvPr name="TextBox 12" id="12"/>
          <p:cNvSpPr txBox="true"/>
          <p:nvPr/>
        </p:nvSpPr>
        <p:spPr>
          <a:xfrm rot="0">
            <a:off x="10324626" y="5505938"/>
            <a:ext cx="7963374" cy="1552575"/>
          </a:xfrm>
          <a:prstGeom prst="rect">
            <a:avLst/>
          </a:prstGeom>
        </p:spPr>
        <p:txBody>
          <a:bodyPr anchor="t" rtlCol="false" tIns="0" lIns="0" bIns="0" rIns="0">
            <a:spAutoFit/>
          </a:bodyPr>
          <a:lstStyle/>
          <a:p>
            <a:pPr algn="l">
              <a:lnSpc>
                <a:spcPts val="5850"/>
              </a:lnSpc>
            </a:pPr>
            <a:r>
              <a:rPr lang="en-US" sz="6500" spc="-130" b="true">
                <a:solidFill>
                  <a:srgbClr val="000000"/>
                </a:solidFill>
                <a:latin typeface="Proxima Nova Bold"/>
                <a:ea typeface="Proxima Nova Bold"/>
                <a:cs typeface="Proxima Nova Bold"/>
                <a:sym typeface="Proxima Nova Bold"/>
              </a:rPr>
              <a:t>Project Approach / Framework</a:t>
            </a:r>
          </a:p>
        </p:txBody>
      </p:sp>
      <p:sp>
        <p:nvSpPr>
          <p:cNvPr name="TextBox 13" id="13"/>
          <p:cNvSpPr txBox="true"/>
          <p:nvPr/>
        </p:nvSpPr>
        <p:spPr>
          <a:xfrm rot="0">
            <a:off x="5542405" y="829425"/>
            <a:ext cx="4804425" cy="809625"/>
          </a:xfrm>
          <a:prstGeom prst="rect">
            <a:avLst/>
          </a:prstGeom>
        </p:spPr>
        <p:txBody>
          <a:bodyPr anchor="t" rtlCol="false" tIns="0" lIns="0" bIns="0" rIns="0">
            <a:spAutoFit/>
          </a:bodyPr>
          <a:lstStyle/>
          <a:p>
            <a:pPr algn="l">
              <a:lnSpc>
                <a:spcPts val="5850"/>
              </a:lnSpc>
            </a:pPr>
            <a:r>
              <a:rPr lang="en-US" sz="6500" spc="-130" b="true">
                <a:solidFill>
                  <a:srgbClr val="000000"/>
                </a:solidFill>
                <a:latin typeface="Proxima Nova Bold"/>
                <a:ea typeface="Proxima Nova Bold"/>
                <a:cs typeface="Proxima Nova Bold"/>
                <a:sym typeface="Proxima Nova Bold"/>
              </a:rPr>
              <a:t>Agile-Scrum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1669821" y="924271"/>
            <a:ext cx="6847651" cy="8067925"/>
          </a:xfrm>
          <a:custGeom>
            <a:avLst/>
            <a:gdLst/>
            <a:ahLst/>
            <a:cxnLst/>
            <a:rect r="r" b="b" t="t" l="l"/>
            <a:pathLst>
              <a:path h="8067925" w="6847651">
                <a:moveTo>
                  <a:pt x="0" y="0"/>
                </a:moveTo>
                <a:lnTo>
                  <a:pt x="6847651" y="0"/>
                </a:lnTo>
                <a:lnTo>
                  <a:pt x="6847651" y="8067925"/>
                </a:lnTo>
                <a:lnTo>
                  <a:pt x="0" y="8067925"/>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46931" y="2711306"/>
            <a:ext cx="5693432" cy="5152556"/>
          </a:xfrm>
          <a:custGeom>
            <a:avLst/>
            <a:gdLst/>
            <a:ahLst/>
            <a:cxnLst/>
            <a:rect r="r" b="b" t="t" l="l"/>
            <a:pathLst>
              <a:path h="5152556" w="5693432">
                <a:moveTo>
                  <a:pt x="0" y="0"/>
                </a:moveTo>
                <a:lnTo>
                  <a:pt x="5693432" y="0"/>
                </a:lnTo>
                <a:lnTo>
                  <a:pt x="5693432" y="5152556"/>
                </a:lnTo>
                <a:lnTo>
                  <a:pt x="0" y="51525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652323">
            <a:off x="8948038" y="2780458"/>
            <a:ext cx="2817506" cy="1746854"/>
          </a:xfrm>
          <a:custGeom>
            <a:avLst/>
            <a:gdLst/>
            <a:ahLst/>
            <a:cxnLst/>
            <a:rect r="r" b="b" t="t" l="l"/>
            <a:pathLst>
              <a:path h="1746854" w="2817506">
                <a:moveTo>
                  <a:pt x="2817506" y="0"/>
                </a:moveTo>
                <a:lnTo>
                  <a:pt x="0" y="0"/>
                </a:lnTo>
                <a:lnTo>
                  <a:pt x="0" y="1746854"/>
                </a:lnTo>
                <a:lnTo>
                  <a:pt x="2817506" y="1746854"/>
                </a:lnTo>
                <a:lnTo>
                  <a:pt x="281750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253754">
            <a:off x="14924140" y="-1929530"/>
            <a:ext cx="3708464" cy="4114800"/>
          </a:xfrm>
          <a:custGeom>
            <a:avLst/>
            <a:gdLst/>
            <a:ahLst/>
            <a:cxnLst/>
            <a:rect r="r" b="b" t="t" l="l"/>
            <a:pathLst>
              <a:path h="4114800" w="3708464">
                <a:moveTo>
                  <a:pt x="0" y="0"/>
                </a:moveTo>
                <a:lnTo>
                  <a:pt x="3708463" y="0"/>
                </a:lnTo>
                <a:lnTo>
                  <a:pt x="370846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700000">
            <a:off x="497443" y="8834623"/>
            <a:ext cx="1062514" cy="847355"/>
          </a:xfrm>
          <a:custGeom>
            <a:avLst/>
            <a:gdLst/>
            <a:ahLst/>
            <a:cxnLst/>
            <a:rect r="r" b="b" t="t" l="l"/>
            <a:pathLst>
              <a:path h="847355" w="1062514">
                <a:moveTo>
                  <a:pt x="0" y="0"/>
                </a:moveTo>
                <a:lnTo>
                  <a:pt x="1062514" y="0"/>
                </a:lnTo>
                <a:lnTo>
                  <a:pt x="1062514" y="847354"/>
                </a:lnTo>
                <a:lnTo>
                  <a:pt x="0" y="8473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14141" y="924271"/>
            <a:ext cx="862818" cy="438959"/>
          </a:xfrm>
          <a:custGeom>
            <a:avLst/>
            <a:gdLst/>
            <a:ahLst/>
            <a:cxnLst/>
            <a:rect r="r" b="b" t="t" l="l"/>
            <a:pathLst>
              <a:path h="438959" w="862818">
                <a:moveTo>
                  <a:pt x="0" y="0"/>
                </a:moveTo>
                <a:lnTo>
                  <a:pt x="862818" y="0"/>
                </a:lnTo>
                <a:lnTo>
                  <a:pt x="862818" y="438959"/>
                </a:lnTo>
                <a:lnTo>
                  <a:pt x="0" y="4389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78371" y="8583060"/>
            <a:ext cx="3348418" cy="4114800"/>
          </a:xfrm>
          <a:custGeom>
            <a:avLst/>
            <a:gdLst/>
            <a:ahLst/>
            <a:cxnLst/>
            <a:rect r="r" b="b" t="t" l="l"/>
            <a:pathLst>
              <a:path h="4114800" w="3348418">
                <a:moveTo>
                  <a:pt x="0" y="0"/>
                </a:moveTo>
                <a:lnTo>
                  <a:pt x="3348419" y="0"/>
                </a:lnTo>
                <a:lnTo>
                  <a:pt x="334841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9407236" y="6488733"/>
            <a:ext cx="7212123" cy="2795358"/>
          </a:xfrm>
          <a:prstGeom prst="rect">
            <a:avLst/>
          </a:prstGeom>
        </p:spPr>
        <p:txBody>
          <a:bodyPr anchor="t" rtlCol="false" tIns="0" lIns="0" bIns="0" rIns="0">
            <a:spAutoFit/>
          </a:bodyPr>
          <a:lstStyle/>
          <a:p>
            <a:pPr algn="l" marL="690129" indent="-345065" lvl="1">
              <a:lnSpc>
                <a:spcPts val="4475"/>
              </a:lnSpc>
              <a:buFont typeface="Arial"/>
              <a:buChar char="•"/>
            </a:pPr>
            <a:r>
              <a:rPr lang="en-US" sz="3196">
                <a:solidFill>
                  <a:srgbClr val="000000"/>
                </a:solidFill>
                <a:latin typeface="Inter"/>
                <a:ea typeface="Inter"/>
                <a:cs typeface="Inter"/>
                <a:sym typeface="Inter"/>
              </a:rPr>
              <a:t>Android</a:t>
            </a:r>
            <a:r>
              <a:rPr lang="en-US" sz="3196">
                <a:solidFill>
                  <a:srgbClr val="000000"/>
                </a:solidFill>
                <a:latin typeface="Inter"/>
                <a:ea typeface="Inter"/>
                <a:cs typeface="Inter"/>
                <a:sym typeface="Inter"/>
              </a:rPr>
              <a:t> Studio</a:t>
            </a:r>
          </a:p>
          <a:p>
            <a:pPr algn="l" marL="690129" indent="-345065" lvl="1">
              <a:lnSpc>
                <a:spcPts val="4475"/>
              </a:lnSpc>
              <a:buFont typeface="Arial"/>
              <a:buChar char="•"/>
            </a:pPr>
            <a:r>
              <a:rPr lang="en-US" sz="3196">
                <a:solidFill>
                  <a:srgbClr val="000000"/>
                </a:solidFill>
                <a:latin typeface="Inter"/>
                <a:ea typeface="Inter"/>
                <a:cs typeface="Inter"/>
                <a:sym typeface="Inter"/>
              </a:rPr>
              <a:t>Firebase / Firestore</a:t>
            </a:r>
          </a:p>
          <a:p>
            <a:pPr algn="l" marL="690129" indent="-345065" lvl="1">
              <a:lnSpc>
                <a:spcPts val="4475"/>
              </a:lnSpc>
              <a:buFont typeface="Arial"/>
              <a:buChar char="•"/>
            </a:pPr>
            <a:r>
              <a:rPr lang="en-US" sz="3196">
                <a:solidFill>
                  <a:srgbClr val="000000"/>
                </a:solidFill>
                <a:latin typeface="Inter"/>
                <a:ea typeface="Inter"/>
                <a:cs typeface="Inter"/>
                <a:sym typeface="Inter"/>
              </a:rPr>
              <a:t>Figma</a:t>
            </a:r>
          </a:p>
          <a:p>
            <a:pPr algn="l" marL="690129" indent="-345065" lvl="1">
              <a:lnSpc>
                <a:spcPts val="4475"/>
              </a:lnSpc>
              <a:buFont typeface="Arial"/>
              <a:buChar char="•"/>
            </a:pPr>
            <a:r>
              <a:rPr lang="en-US" sz="3196">
                <a:solidFill>
                  <a:srgbClr val="000000"/>
                </a:solidFill>
                <a:latin typeface="Inter"/>
                <a:ea typeface="Inter"/>
                <a:cs typeface="Inter"/>
                <a:sym typeface="Inter"/>
              </a:rPr>
              <a:t>Kotlin</a:t>
            </a:r>
          </a:p>
          <a:p>
            <a:pPr algn="l" marL="690129" indent="-345065" lvl="1">
              <a:lnSpc>
                <a:spcPts val="4475"/>
              </a:lnSpc>
              <a:buFont typeface="Arial"/>
              <a:buChar char="•"/>
            </a:pPr>
            <a:r>
              <a:rPr lang="en-US" sz="3196">
                <a:solidFill>
                  <a:srgbClr val="000000"/>
                </a:solidFill>
                <a:latin typeface="Inter"/>
                <a:ea typeface="Inter"/>
                <a:cs typeface="Inter"/>
                <a:sym typeface="Inter"/>
              </a:rPr>
              <a:t>GitHub</a:t>
            </a:r>
          </a:p>
        </p:txBody>
      </p:sp>
      <p:sp>
        <p:nvSpPr>
          <p:cNvPr name="TextBox 10" id="10"/>
          <p:cNvSpPr txBox="true"/>
          <p:nvPr/>
        </p:nvSpPr>
        <p:spPr>
          <a:xfrm rot="0">
            <a:off x="9407236" y="5468559"/>
            <a:ext cx="7963374" cy="809625"/>
          </a:xfrm>
          <a:prstGeom prst="rect">
            <a:avLst/>
          </a:prstGeom>
        </p:spPr>
        <p:txBody>
          <a:bodyPr anchor="t" rtlCol="false" tIns="0" lIns="0" bIns="0" rIns="0">
            <a:spAutoFit/>
          </a:bodyPr>
          <a:lstStyle/>
          <a:p>
            <a:pPr algn="l">
              <a:lnSpc>
                <a:spcPts val="5850"/>
              </a:lnSpc>
            </a:pPr>
            <a:r>
              <a:rPr lang="en-US" sz="6500" spc="-130" b="true">
                <a:solidFill>
                  <a:srgbClr val="000000"/>
                </a:solidFill>
                <a:latin typeface="Proxima Nova Bold"/>
                <a:ea typeface="Proxima Nova Bold"/>
                <a:cs typeface="Proxima Nova Bold"/>
                <a:sym typeface="Proxima Nova Bold"/>
              </a:rPr>
              <a:t>Tools &amp; Technologies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10649384">
            <a:off x="10722704" y="9200"/>
            <a:ext cx="1005501" cy="997959"/>
          </a:xfrm>
          <a:custGeom>
            <a:avLst/>
            <a:gdLst/>
            <a:ahLst/>
            <a:cxnLst/>
            <a:rect r="r" b="b" t="t" l="l"/>
            <a:pathLst>
              <a:path h="997959" w="1005501">
                <a:moveTo>
                  <a:pt x="0" y="0"/>
                </a:moveTo>
                <a:lnTo>
                  <a:pt x="1005501" y="0"/>
                </a:lnTo>
                <a:lnTo>
                  <a:pt x="1005501" y="997959"/>
                </a:lnTo>
                <a:lnTo>
                  <a:pt x="0" y="9979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71291" y="766344"/>
            <a:ext cx="734635" cy="646479"/>
          </a:xfrm>
          <a:custGeom>
            <a:avLst/>
            <a:gdLst/>
            <a:ahLst/>
            <a:cxnLst/>
            <a:rect r="r" b="b" t="t" l="l"/>
            <a:pathLst>
              <a:path h="646479" w="734635">
                <a:moveTo>
                  <a:pt x="0" y="0"/>
                </a:moveTo>
                <a:lnTo>
                  <a:pt x="734635" y="0"/>
                </a:lnTo>
                <a:lnTo>
                  <a:pt x="734635" y="646478"/>
                </a:lnTo>
                <a:lnTo>
                  <a:pt x="0" y="6464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2700000">
            <a:off x="366162" y="113253"/>
            <a:ext cx="653091" cy="1306182"/>
          </a:xfrm>
          <a:custGeom>
            <a:avLst/>
            <a:gdLst/>
            <a:ahLst/>
            <a:cxnLst/>
            <a:rect r="r" b="b" t="t" l="l"/>
            <a:pathLst>
              <a:path h="1306182" w="653091">
                <a:moveTo>
                  <a:pt x="653091" y="0"/>
                </a:moveTo>
                <a:lnTo>
                  <a:pt x="0" y="0"/>
                </a:lnTo>
                <a:lnTo>
                  <a:pt x="0" y="1306182"/>
                </a:lnTo>
                <a:lnTo>
                  <a:pt x="653091" y="1306182"/>
                </a:lnTo>
                <a:lnTo>
                  <a:pt x="653091"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7553179">
            <a:off x="395982" y="4861281"/>
            <a:ext cx="457773" cy="582223"/>
          </a:xfrm>
          <a:custGeom>
            <a:avLst/>
            <a:gdLst/>
            <a:ahLst/>
            <a:cxnLst/>
            <a:rect r="r" b="b" t="t" l="l"/>
            <a:pathLst>
              <a:path h="582223" w="457773">
                <a:moveTo>
                  <a:pt x="0" y="0"/>
                </a:moveTo>
                <a:lnTo>
                  <a:pt x="457773" y="0"/>
                </a:lnTo>
                <a:lnTo>
                  <a:pt x="457773" y="582223"/>
                </a:lnTo>
                <a:lnTo>
                  <a:pt x="0" y="5822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6096">
            <a:off x="7015462" y="4175951"/>
            <a:ext cx="555876" cy="1933481"/>
          </a:xfrm>
          <a:custGeom>
            <a:avLst/>
            <a:gdLst/>
            <a:ahLst/>
            <a:cxnLst/>
            <a:rect r="r" b="b" t="t" l="l"/>
            <a:pathLst>
              <a:path h="1933481" w="555876">
                <a:moveTo>
                  <a:pt x="0" y="0"/>
                </a:moveTo>
                <a:lnTo>
                  <a:pt x="555876" y="0"/>
                </a:lnTo>
                <a:lnTo>
                  <a:pt x="555876" y="1933481"/>
                </a:lnTo>
                <a:lnTo>
                  <a:pt x="0" y="19334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227516" y="247650"/>
            <a:ext cx="9840039" cy="1047750"/>
          </a:xfrm>
          <a:prstGeom prst="rect">
            <a:avLst/>
          </a:prstGeom>
        </p:spPr>
        <p:txBody>
          <a:bodyPr anchor="t" rtlCol="false" tIns="0" lIns="0" bIns="0" rIns="0">
            <a:spAutoFit/>
          </a:bodyPr>
          <a:lstStyle/>
          <a:p>
            <a:pPr algn="l">
              <a:lnSpc>
                <a:spcPts val="7650"/>
              </a:lnSpc>
            </a:pPr>
            <a:r>
              <a:rPr lang="en-US" sz="8500" spc="-170" b="true">
                <a:solidFill>
                  <a:srgbClr val="000000"/>
                </a:solidFill>
                <a:latin typeface="Proxima Nova Bold"/>
                <a:ea typeface="Proxima Nova Bold"/>
                <a:cs typeface="Proxima Nova Bold"/>
                <a:sym typeface="Proxima Nova Bold"/>
              </a:rPr>
              <a:t>Implementation Plan</a:t>
            </a:r>
          </a:p>
        </p:txBody>
      </p:sp>
      <p:grpSp>
        <p:nvGrpSpPr>
          <p:cNvPr name="Group 8" id="8"/>
          <p:cNvGrpSpPr/>
          <p:nvPr/>
        </p:nvGrpSpPr>
        <p:grpSpPr>
          <a:xfrm rot="0">
            <a:off x="1686943" y="1172869"/>
            <a:ext cx="5390782" cy="3427355"/>
            <a:chOff x="0" y="0"/>
            <a:chExt cx="7187710" cy="4569806"/>
          </a:xfrm>
        </p:grpSpPr>
        <p:grpSp>
          <p:nvGrpSpPr>
            <p:cNvPr name="Group 9" id="9"/>
            <p:cNvGrpSpPr/>
            <p:nvPr/>
          </p:nvGrpSpPr>
          <p:grpSpPr>
            <a:xfrm rot="0">
              <a:off x="0" y="0"/>
              <a:ext cx="6527953" cy="4278573"/>
              <a:chOff x="0" y="0"/>
              <a:chExt cx="1240114" cy="812800"/>
            </a:xfrm>
          </p:grpSpPr>
          <p:sp>
            <p:nvSpPr>
              <p:cNvPr name="Freeform 10" id="10"/>
              <p:cNvSpPr/>
              <p:nvPr/>
            </p:nvSpPr>
            <p:spPr>
              <a:xfrm flipH="false" flipV="false" rot="0">
                <a:off x="0" y="0"/>
                <a:ext cx="1240114" cy="812800"/>
              </a:xfrm>
              <a:custGeom>
                <a:avLst/>
                <a:gdLst/>
                <a:ahLst/>
                <a:cxnLst/>
                <a:rect r="r" b="b" t="t" l="l"/>
                <a:pathLst>
                  <a:path h="812800" w="1240114">
                    <a:moveTo>
                      <a:pt x="41106" y="0"/>
                    </a:moveTo>
                    <a:lnTo>
                      <a:pt x="1199009" y="0"/>
                    </a:lnTo>
                    <a:cubicBezTo>
                      <a:pt x="1221711" y="0"/>
                      <a:pt x="1240114" y="18404"/>
                      <a:pt x="1240114" y="41106"/>
                    </a:cubicBezTo>
                    <a:lnTo>
                      <a:pt x="1240114" y="771694"/>
                    </a:lnTo>
                    <a:cubicBezTo>
                      <a:pt x="1240114" y="794396"/>
                      <a:pt x="1221711" y="812800"/>
                      <a:pt x="1199009" y="812800"/>
                    </a:cubicBezTo>
                    <a:lnTo>
                      <a:pt x="41106" y="812800"/>
                    </a:lnTo>
                    <a:cubicBezTo>
                      <a:pt x="18404" y="812800"/>
                      <a:pt x="0" y="794396"/>
                      <a:pt x="0" y="771694"/>
                    </a:cubicBezTo>
                    <a:lnTo>
                      <a:pt x="0" y="41106"/>
                    </a:lnTo>
                    <a:cubicBezTo>
                      <a:pt x="0" y="18404"/>
                      <a:pt x="18404" y="0"/>
                      <a:pt x="41106" y="0"/>
                    </a:cubicBezTo>
                    <a:close/>
                  </a:path>
                </a:pathLst>
              </a:custGeom>
              <a:solidFill>
                <a:srgbClr val="FF3131"/>
              </a:solidFill>
            </p:spPr>
          </p:sp>
          <p:sp>
            <p:nvSpPr>
              <p:cNvPr name="TextBox 11" id="11"/>
              <p:cNvSpPr txBox="true"/>
              <p:nvPr/>
            </p:nvSpPr>
            <p:spPr>
              <a:xfrm>
                <a:off x="0" y="-38100"/>
                <a:ext cx="1240114" cy="850900"/>
              </a:xfrm>
              <a:prstGeom prst="rect">
                <a:avLst/>
              </a:prstGeom>
            </p:spPr>
            <p:txBody>
              <a:bodyPr anchor="ctr" rtlCol="false" tIns="50800" lIns="50800" bIns="50800" rIns="50800"/>
              <a:lstStyle/>
              <a:p>
                <a:pPr algn="ctr">
                  <a:lnSpc>
                    <a:spcPts val="2660"/>
                  </a:lnSpc>
                  <a:spcBef>
                    <a:spcPct val="0"/>
                  </a:spcBef>
                </a:pPr>
              </a:p>
            </p:txBody>
          </p:sp>
        </p:grpSp>
        <p:grpSp>
          <p:nvGrpSpPr>
            <p:cNvPr name="Group 12" id="12"/>
            <p:cNvGrpSpPr/>
            <p:nvPr/>
          </p:nvGrpSpPr>
          <p:grpSpPr>
            <a:xfrm rot="0">
              <a:off x="659757" y="291234"/>
              <a:ext cx="6527953" cy="4278573"/>
              <a:chOff x="0" y="0"/>
              <a:chExt cx="1240114" cy="812800"/>
            </a:xfrm>
          </p:grpSpPr>
          <p:sp>
            <p:nvSpPr>
              <p:cNvPr name="Freeform 13" id="13"/>
              <p:cNvSpPr/>
              <p:nvPr/>
            </p:nvSpPr>
            <p:spPr>
              <a:xfrm flipH="false" flipV="false" rot="0">
                <a:off x="0" y="0"/>
                <a:ext cx="1240114" cy="812800"/>
              </a:xfrm>
              <a:custGeom>
                <a:avLst/>
                <a:gdLst/>
                <a:ahLst/>
                <a:cxnLst/>
                <a:rect r="r" b="b" t="t" l="l"/>
                <a:pathLst>
                  <a:path h="812800" w="1240114">
                    <a:moveTo>
                      <a:pt x="41106" y="0"/>
                    </a:moveTo>
                    <a:lnTo>
                      <a:pt x="1199009" y="0"/>
                    </a:lnTo>
                    <a:cubicBezTo>
                      <a:pt x="1221711" y="0"/>
                      <a:pt x="1240114" y="18404"/>
                      <a:pt x="1240114" y="41106"/>
                    </a:cubicBezTo>
                    <a:lnTo>
                      <a:pt x="1240114" y="771694"/>
                    </a:lnTo>
                    <a:cubicBezTo>
                      <a:pt x="1240114" y="794396"/>
                      <a:pt x="1221711" y="812800"/>
                      <a:pt x="1199009" y="812800"/>
                    </a:cubicBezTo>
                    <a:lnTo>
                      <a:pt x="41106" y="812800"/>
                    </a:lnTo>
                    <a:cubicBezTo>
                      <a:pt x="18404" y="812800"/>
                      <a:pt x="0" y="794396"/>
                      <a:pt x="0" y="771694"/>
                    </a:cubicBezTo>
                    <a:lnTo>
                      <a:pt x="0" y="41106"/>
                    </a:lnTo>
                    <a:cubicBezTo>
                      <a:pt x="0" y="18404"/>
                      <a:pt x="18404" y="0"/>
                      <a:pt x="41106" y="0"/>
                    </a:cubicBezTo>
                    <a:close/>
                  </a:path>
                </a:pathLst>
              </a:custGeom>
              <a:solidFill>
                <a:srgbClr val="F9CB38"/>
              </a:solidFill>
            </p:spPr>
          </p:sp>
          <p:sp>
            <p:nvSpPr>
              <p:cNvPr name="TextBox 14" id="14"/>
              <p:cNvSpPr txBox="true"/>
              <p:nvPr/>
            </p:nvSpPr>
            <p:spPr>
              <a:xfrm>
                <a:off x="0" y="-38100"/>
                <a:ext cx="1240114" cy="850900"/>
              </a:xfrm>
              <a:prstGeom prst="rect">
                <a:avLst/>
              </a:prstGeom>
            </p:spPr>
            <p:txBody>
              <a:bodyPr anchor="ctr" rtlCol="false" tIns="50800" lIns="50800" bIns="50800" rIns="50800"/>
              <a:lstStyle/>
              <a:p>
                <a:pPr algn="ctr">
                  <a:lnSpc>
                    <a:spcPts val="2660"/>
                  </a:lnSpc>
                  <a:spcBef>
                    <a:spcPct val="0"/>
                  </a:spcBef>
                </a:pPr>
              </a:p>
            </p:txBody>
          </p:sp>
        </p:grpSp>
      </p:grpSp>
      <p:sp>
        <p:nvSpPr>
          <p:cNvPr name="Freeform 15" id="15"/>
          <p:cNvSpPr/>
          <p:nvPr/>
        </p:nvSpPr>
        <p:spPr>
          <a:xfrm flipH="false" flipV="false" rot="-2700000">
            <a:off x="1855615" y="1890840"/>
            <a:ext cx="692893" cy="780725"/>
          </a:xfrm>
          <a:custGeom>
            <a:avLst/>
            <a:gdLst/>
            <a:ahLst/>
            <a:cxnLst/>
            <a:rect r="r" b="b" t="t" l="l"/>
            <a:pathLst>
              <a:path h="780725" w="692893">
                <a:moveTo>
                  <a:pt x="0" y="0"/>
                </a:moveTo>
                <a:lnTo>
                  <a:pt x="692893" y="0"/>
                </a:lnTo>
                <a:lnTo>
                  <a:pt x="692893" y="780725"/>
                </a:lnTo>
                <a:lnTo>
                  <a:pt x="0" y="7807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3246032" y="2245232"/>
            <a:ext cx="2272605" cy="679450"/>
          </a:xfrm>
          <a:prstGeom prst="rect">
            <a:avLst/>
          </a:prstGeom>
        </p:spPr>
        <p:txBody>
          <a:bodyPr anchor="t" rtlCol="false" tIns="0" lIns="0" bIns="0" rIns="0">
            <a:spAutoFit/>
          </a:bodyPr>
          <a:lstStyle/>
          <a:p>
            <a:pPr algn="ctr">
              <a:lnSpc>
                <a:spcPts val="5599"/>
              </a:lnSpc>
            </a:pPr>
            <a:r>
              <a:rPr lang="en-US" b="true" sz="3999">
                <a:solidFill>
                  <a:srgbClr val="252525"/>
                </a:solidFill>
                <a:latin typeface="Canva Sans Bold"/>
                <a:ea typeface="Canva Sans Bold"/>
                <a:cs typeface="Canva Sans Bold"/>
                <a:sym typeface="Canva Sans Bold"/>
              </a:rPr>
              <a:t>Module 1</a:t>
            </a:r>
          </a:p>
        </p:txBody>
      </p:sp>
      <p:sp>
        <p:nvSpPr>
          <p:cNvPr name="TextBox 17" id="17"/>
          <p:cNvSpPr txBox="true"/>
          <p:nvPr/>
        </p:nvSpPr>
        <p:spPr>
          <a:xfrm rot="0">
            <a:off x="2202061" y="2877057"/>
            <a:ext cx="4360546" cy="2493233"/>
          </a:xfrm>
          <a:prstGeom prst="rect">
            <a:avLst/>
          </a:prstGeom>
        </p:spPr>
        <p:txBody>
          <a:bodyPr anchor="t" rtlCol="false" tIns="0" lIns="0" bIns="0" rIns="0">
            <a:spAutoFit/>
          </a:bodyPr>
          <a:lstStyle/>
          <a:p>
            <a:pPr algn="l" marL="514550" indent="-257275" lvl="1">
              <a:lnSpc>
                <a:spcPts val="3336"/>
              </a:lnSpc>
              <a:buFont typeface="Arial"/>
              <a:buChar char="•"/>
            </a:pPr>
            <a:r>
              <a:rPr lang="en-US" sz="2383">
                <a:solidFill>
                  <a:srgbClr val="252525"/>
                </a:solidFill>
                <a:latin typeface="Canva Sans"/>
                <a:ea typeface="Canva Sans"/>
                <a:cs typeface="Canva Sans"/>
                <a:sym typeface="Canva Sans"/>
              </a:rPr>
              <a:t>Develop</a:t>
            </a:r>
            <a:r>
              <a:rPr lang="en-US" sz="2383">
                <a:solidFill>
                  <a:srgbClr val="252525"/>
                </a:solidFill>
                <a:latin typeface="Canva Sans"/>
                <a:ea typeface="Canva Sans"/>
                <a:cs typeface="Canva Sans"/>
                <a:sym typeface="Canva Sans"/>
              </a:rPr>
              <a:t> backend server, database, and basic API endpoints.</a:t>
            </a:r>
          </a:p>
          <a:p>
            <a:pPr algn="l">
              <a:lnSpc>
                <a:spcPts val="3336"/>
              </a:lnSpc>
            </a:pPr>
          </a:p>
          <a:p>
            <a:pPr algn="l" marL="514550" indent="-257275" lvl="1">
              <a:lnSpc>
                <a:spcPts val="3336"/>
              </a:lnSpc>
              <a:buFont typeface="Arial"/>
              <a:buChar char="•"/>
            </a:pPr>
            <a:r>
              <a:rPr lang="en-US" sz="2383">
                <a:solidFill>
                  <a:srgbClr val="252525"/>
                </a:solidFill>
                <a:latin typeface="Canva Sans"/>
                <a:ea typeface="Canva Sans"/>
                <a:cs typeface="Canva Sans"/>
                <a:sym typeface="Canva Sans"/>
              </a:rPr>
              <a:t>Build UI Figma fpr the Android app.</a:t>
            </a:r>
          </a:p>
        </p:txBody>
      </p:sp>
      <p:sp>
        <p:nvSpPr>
          <p:cNvPr name="Freeform 18" id="18"/>
          <p:cNvSpPr/>
          <p:nvPr/>
        </p:nvSpPr>
        <p:spPr>
          <a:xfrm flipH="false" flipV="false" rot="3688220">
            <a:off x="12353863" y="9542141"/>
            <a:ext cx="428102" cy="672853"/>
          </a:xfrm>
          <a:custGeom>
            <a:avLst/>
            <a:gdLst/>
            <a:ahLst/>
            <a:cxnLst/>
            <a:rect r="r" b="b" t="t" l="l"/>
            <a:pathLst>
              <a:path h="672853" w="428102">
                <a:moveTo>
                  <a:pt x="0" y="0"/>
                </a:moveTo>
                <a:lnTo>
                  <a:pt x="428102" y="0"/>
                </a:lnTo>
                <a:lnTo>
                  <a:pt x="428102" y="672852"/>
                </a:lnTo>
                <a:lnTo>
                  <a:pt x="0" y="6728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9" id="19"/>
          <p:cNvGrpSpPr/>
          <p:nvPr/>
        </p:nvGrpSpPr>
        <p:grpSpPr>
          <a:xfrm rot="0">
            <a:off x="10465241" y="6199984"/>
            <a:ext cx="5571741" cy="3542405"/>
            <a:chOff x="0" y="0"/>
            <a:chExt cx="7428988" cy="4723206"/>
          </a:xfrm>
        </p:grpSpPr>
        <p:grpSp>
          <p:nvGrpSpPr>
            <p:cNvPr name="Group 20" id="20"/>
            <p:cNvGrpSpPr/>
            <p:nvPr/>
          </p:nvGrpSpPr>
          <p:grpSpPr>
            <a:xfrm rot="0">
              <a:off x="0" y="0"/>
              <a:ext cx="6747084" cy="4422196"/>
              <a:chOff x="0" y="0"/>
              <a:chExt cx="1240114" cy="812800"/>
            </a:xfrm>
          </p:grpSpPr>
          <p:sp>
            <p:nvSpPr>
              <p:cNvPr name="Freeform 21" id="21"/>
              <p:cNvSpPr/>
              <p:nvPr/>
            </p:nvSpPr>
            <p:spPr>
              <a:xfrm flipH="false" flipV="false" rot="0">
                <a:off x="0" y="0"/>
                <a:ext cx="1240114" cy="812800"/>
              </a:xfrm>
              <a:custGeom>
                <a:avLst/>
                <a:gdLst/>
                <a:ahLst/>
                <a:cxnLst/>
                <a:rect r="r" b="b" t="t" l="l"/>
                <a:pathLst>
                  <a:path h="812800" w="1240114">
                    <a:moveTo>
                      <a:pt x="41106" y="0"/>
                    </a:moveTo>
                    <a:lnTo>
                      <a:pt x="1199009" y="0"/>
                    </a:lnTo>
                    <a:cubicBezTo>
                      <a:pt x="1221711" y="0"/>
                      <a:pt x="1240114" y="18404"/>
                      <a:pt x="1240114" y="41106"/>
                    </a:cubicBezTo>
                    <a:lnTo>
                      <a:pt x="1240114" y="771694"/>
                    </a:lnTo>
                    <a:cubicBezTo>
                      <a:pt x="1240114" y="794396"/>
                      <a:pt x="1221711" y="812800"/>
                      <a:pt x="1199009" y="812800"/>
                    </a:cubicBezTo>
                    <a:lnTo>
                      <a:pt x="41106" y="812800"/>
                    </a:lnTo>
                    <a:cubicBezTo>
                      <a:pt x="18404" y="812800"/>
                      <a:pt x="0" y="794396"/>
                      <a:pt x="0" y="771694"/>
                    </a:cubicBezTo>
                    <a:lnTo>
                      <a:pt x="0" y="41106"/>
                    </a:lnTo>
                    <a:cubicBezTo>
                      <a:pt x="0" y="18404"/>
                      <a:pt x="18404" y="0"/>
                      <a:pt x="41106" y="0"/>
                    </a:cubicBezTo>
                    <a:close/>
                  </a:path>
                </a:pathLst>
              </a:custGeom>
              <a:solidFill>
                <a:srgbClr val="8F6AD8"/>
              </a:solidFill>
            </p:spPr>
          </p:sp>
          <p:sp>
            <p:nvSpPr>
              <p:cNvPr name="TextBox 22" id="22"/>
              <p:cNvSpPr txBox="true"/>
              <p:nvPr/>
            </p:nvSpPr>
            <p:spPr>
              <a:xfrm>
                <a:off x="0" y="-38100"/>
                <a:ext cx="1240114" cy="850900"/>
              </a:xfrm>
              <a:prstGeom prst="rect">
                <a:avLst/>
              </a:prstGeom>
            </p:spPr>
            <p:txBody>
              <a:bodyPr anchor="ctr" rtlCol="false" tIns="50800" lIns="50800" bIns="50800" rIns="50800"/>
              <a:lstStyle/>
              <a:p>
                <a:pPr algn="ctr">
                  <a:lnSpc>
                    <a:spcPts val="2660"/>
                  </a:lnSpc>
                  <a:spcBef>
                    <a:spcPct val="0"/>
                  </a:spcBef>
                </a:pPr>
              </a:p>
            </p:txBody>
          </p:sp>
        </p:grpSp>
        <p:grpSp>
          <p:nvGrpSpPr>
            <p:cNvPr name="Group 23" id="23"/>
            <p:cNvGrpSpPr/>
            <p:nvPr/>
          </p:nvGrpSpPr>
          <p:grpSpPr>
            <a:xfrm rot="0">
              <a:off x="681904" y="301010"/>
              <a:ext cx="6747084" cy="4422196"/>
              <a:chOff x="0" y="0"/>
              <a:chExt cx="1240114" cy="812800"/>
            </a:xfrm>
          </p:grpSpPr>
          <p:sp>
            <p:nvSpPr>
              <p:cNvPr name="Freeform 24" id="24"/>
              <p:cNvSpPr/>
              <p:nvPr/>
            </p:nvSpPr>
            <p:spPr>
              <a:xfrm flipH="false" flipV="false" rot="0">
                <a:off x="0" y="0"/>
                <a:ext cx="1240114" cy="812800"/>
              </a:xfrm>
              <a:custGeom>
                <a:avLst/>
                <a:gdLst/>
                <a:ahLst/>
                <a:cxnLst/>
                <a:rect r="r" b="b" t="t" l="l"/>
                <a:pathLst>
                  <a:path h="812800" w="1240114">
                    <a:moveTo>
                      <a:pt x="41106" y="0"/>
                    </a:moveTo>
                    <a:lnTo>
                      <a:pt x="1199009" y="0"/>
                    </a:lnTo>
                    <a:cubicBezTo>
                      <a:pt x="1221711" y="0"/>
                      <a:pt x="1240114" y="18404"/>
                      <a:pt x="1240114" y="41106"/>
                    </a:cubicBezTo>
                    <a:lnTo>
                      <a:pt x="1240114" y="771694"/>
                    </a:lnTo>
                    <a:cubicBezTo>
                      <a:pt x="1240114" y="794396"/>
                      <a:pt x="1221711" y="812800"/>
                      <a:pt x="1199009" y="812800"/>
                    </a:cubicBezTo>
                    <a:lnTo>
                      <a:pt x="41106" y="812800"/>
                    </a:lnTo>
                    <a:cubicBezTo>
                      <a:pt x="18404" y="812800"/>
                      <a:pt x="0" y="794396"/>
                      <a:pt x="0" y="771694"/>
                    </a:cubicBezTo>
                    <a:lnTo>
                      <a:pt x="0" y="41106"/>
                    </a:lnTo>
                    <a:cubicBezTo>
                      <a:pt x="0" y="18404"/>
                      <a:pt x="18404" y="0"/>
                      <a:pt x="41106" y="0"/>
                    </a:cubicBezTo>
                    <a:close/>
                  </a:path>
                </a:pathLst>
              </a:custGeom>
              <a:solidFill>
                <a:srgbClr val="C3C0FF"/>
              </a:solidFill>
            </p:spPr>
          </p:sp>
          <p:sp>
            <p:nvSpPr>
              <p:cNvPr name="TextBox 25" id="25"/>
              <p:cNvSpPr txBox="true"/>
              <p:nvPr/>
            </p:nvSpPr>
            <p:spPr>
              <a:xfrm>
                <a:off x="0" y="-38100"/>
                <a:ext cx="1240114" cy="850900"/>
              </a:xfrm>
              <a:prstGeom prst="rect">
                <a:avLst/>
              </a:prstGeom>
            </p:spPr>
            <p:txBody>
              <a:bodyPr anchor="ctr" rtlCol="false" tIns="50800" lIns="50800" bIns="50800" rIns="50800"/>
              <a:lstStyle/>
              <a:p>
                <a:pPr algn="ctr">
                  <a:lnSpc>
                    <a:spcPts val="2660"/>
                  </a:lnSpc>
                  <a:spcBef>
                    <a:spcPct val="0"/>
                  </a:spcBef>
                </a:pPr>
              </a:p>
            </p:txBody>
          </p:sp>
        </p:grpSp>
      </p:grpSp>
      <p:sp>
        <p:nvSpPr>
          <p:cNvPr name="Freeform 26" id="26"/>
          <p:cNvSpPr/>
          <p:nvPr/>
        </p:nvSpPr>
        <p:spPr>
          <a:xfrm flipH="false" flipV="false" rot="2700000">
            <a:off x="13641807" y="5369391"/>
            <a:ext cx="662363" cy="1041042"/>
          </a:xfrm>
          <a:custGeom>
            <a:avLst/>
            <a:gdLst/>
            <a:ahLst/>
            <a:cxnLst/>
            <a:rect r="r" b="b" t="t" l="l"/>
            <a:pathLst>
              <a:path h="1041042" w="662363">
                <a:moveTo>
                  <a:pt x="0" y="0"/>
                </a:moveTo>
                <a:lnTo>
                  <a:pt x="662363" y="0"/>
                </a:lnTo>
                <a:lnTo>
                  <a:pt x="662363" y="1041042"/>
                </a:lnTo>
                <a:lnTo>
                  <a:pt x="0" y="104104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7" id="27"/>
          <p:cNvSpPr/>
          <p:nvPr/>
        </p:nvSpPr>
        <p:spPr>
          <a:xfrm flipH="false" flipV="true" rot="-10015017">
            <a:off x="11771669" y="3880126"/>
            <a:ext cx="1336745" cy="2072472"/>
          </a:xfrm>
          <a:custGeom>
            <a:avLst/>
            <a:gdLst/>
            <a:ahLst/>
            <a:cxnLst/>
            <a:rect r="r" b="b" t="t" l="l"/>
            <a:pathLst>
              <a:path h="2072472" w="1336745">
                <a:moveTo>
                  <a:pt x="0" y="2072473"/>
                </a:moveTo>
                <a:lnTo>
                  <a:pt x="1336745" y="2072473"/>
                </a:lnTo>
                <a:lnTo>
                  <a:pt x="1336745" y="0"/>
                </a:lnTo>
                <a:lnTo>
                  <a:pt x="0" y="0"/>
                </a:lnTo>
                <a:lnTo>
                  <a:pt x="0" y="2072473"/>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8" id="28"/>
          <p:cNvGrpSpPr/>
          <p:nvPr/>
        </p:nvGrpSpPr>
        <p:grpSpPr>
          <a:xfrm rot="0">
            <a:off x="8439584" y="1459051"/>
            <a:ext cx="5571741" cy="3542405"/>
            <a:chOff x="0" y="0"/>
            <a:chExt cx="7428988" cy="4723206"/>
          </a:xfrm>
        </p:grpSpPr>
        <p:grpSp>
          <p:nvGrpSpPr>
            <p:cNvPr name="Group 29" id="29"/>
            <p:cNvGrpSpPr/>
            <p:nvPr/>
          </p:nvGrpSpPr>
          <p:grpSpPr>
            <a:xfrm rot="0">
              <a:off x="0" y="0"/>
              <a:ext cx="6747084" cy="4422196"/>
              <a:chOff x="0" y="0"/>
              <a:chExt cx="1240114" cy="812800"/>
            </a:xfrm>
          </p:grpSpPr>
          <p:sp>
            <p:nvSpPr>
              <p:cNvPr name="Freeform 30" id="30"/>
              <p:cNvSpPr/>
              <p:nvPr/>
            </p:nvSpPr>
            <p:spPr>
              <a:xfrm flipH="false" flipV="false" rot="0">
                <a:off x="0" y="0"/>
                <a:ext cx="1240114" cy="812800"/>
              </a:xfrm>
              <a:custGeom>
                <a:avLst/>
                <a:gdLst/>
                <a:ahLst/>
                <a:cxnLst/>
                <a:rect r="r" b="b" t="t" l="l"/>
                <a:pathLst>
                  <a:path h="812800" w="1240114">
                    <a:moveTo>
                      <a:pt x="41106" y="0"/>
                    </a:moveTo>
                    <a:lnTo>
                      <a:pt x="1199009" y="0"/>
                    </a:lnTo>
                    <a:cubicBezTo>
                      <a:pt x="1221711" y="0"/>
                      <a:pt x="1240114" y="18404"/>
                      <a:pt x="1240114" y="41106"/>
                    </a:cubicBezTo>
                    <a:lnTo>
                      <a:pt x="1240114" y="771694"/>
                    </a:lnTo>
                    <a:cubicBezTo>
                      <a:pt x="1240114" y="794396"/>
                      <a:pt x="1221711" y="812800"/>
                      <a:pt x="1199009" y="812800"/>
                    </a:cubicBezTo>
                    <a:lnTo>
                      <a:pt x="41106" y="812800"/>
                    </a:lnTo>
                    <a:cubicBezTo>
                      <a:pt x="18404" y="812800"/>
                      <a:pt x="0" y="794396"/>
                      <a:pt x="0" y="771694"/>
                    </a:cubicBezTo>
                    <a:lnTo>
                      <a:pt x="0" y="41106"/>
                    </a:lnTo>
                    <a:cubicBezTo>
                      <a:pt x="0" y="18404"/>
                      <a:pt x="18404" y="0"/>
                      <a:pt x="41106" y="0"/>
                    </a:cubicBezTo>
                    <a:close/>
                  </a:path>
                </a:pathLst>
              </a:custGeom>
              <a:solidFill>
                <a:srgbClr val="1C6037"/>
              </a:solidFill>
            </p:spPr>
          </p:sp>
          <p:sp>
            <p:nvSpPr>
              <p:cNvPr name="TextBox 31" id="31"/>
              <p:cNvSpPr txBox="true"/>
              <p:nvPr/>
            </p:nvSpPr>
            <p:spPr>
              <a:xfrm>
                <a:off x="0" y="-38100"/>
                <a:ext cx="1240114" cy="850900"/>
              </a:xfrm>
              <a:prstGeom prst="rect">
                <a:avLst/>
              </a:prstGeom>
            </p:spPr>
            <p:txBody>
              <a:bodyPr anchor="ctr" rtlCol="false" tIns="50800" lIns="50800" bIns="50800" rIns="50800"/>
              <a:lstStyle/>
              <a:p>
                <a:pPr algn="ctr">
                  <a:lnSpc>
                    <a:spcPts val="2660"/>
                  </a:lnSpc>
                  <a:spcBef>
                    <a:spcPct val="0"/>
                  </a:spcBef>
                </a:pPr>
              </a:p>
            </p:txBody>
          </p:sp>
        </p:grpSp>
        <p:grpSp>
          <p:nvGrpSpPr>
            <p:cNvPr name="Group 32" id="32"/>
            <p:cNvGrpSpPr/>
            <p:nvPr/>
          </p:nvGrpSpPr>
          <p:grpSpPr>
            <a:xfrm rot="0">
              <a:off x="681904" y="301010"/>
              <a:ext cx="6747084" cy="4422196"/>
              <a:chOff x="0" y="0"/>
              <a:chExt cx="1240114" cy="812800"/>
            </a:xfrm>
          </p:grpSpPr>
          <p:sp>
            <p:nvSpPr>
              <p:cNvPr name="Freeform 33" id="33"/>
              <p:cNvSpPr/>
              <p:nvPr/>
            </p:nvSpPr>
            <p:spPr>
              <a:xfrm flipH="false" flipV="false" rot="0">
                <a:off x="0" y="0"/>
                <a:ext cx="1240114" cy="812800"/>
              </a:xfrm>
              <a:custGeom>
                <a:avLst/>
                <a:gdLst/>
                <a:ahLst/>
                <a:cxnLst/>
                <a:rect r="r" b="b" t="t" l="l"/>
                <a:pathLst>
                  <a:path h="812800" w="1240114">
                    <a:moveTo>
                      <a:pt x="41106" y="0"/>
                    </a:moveTo>
                    <a:lnTo>
                      <a:pt x="1199009" y="0"/>
                    </a:lnTo>
                    <a:cubicBezTo>
                      <a:pt x="1221711" y="0"/>
                      <a:pt x="1240114" y="18404"/>
                      <a:pt x="1240114" y="41106"/>
                    </a:cubicBezTo>
                    <a:lnTo>
                      <a:pt x="1240114" y="771694"/>
                    </a:lnTo>
                    <a:cubicBezTo>
                      <a:pt x="1240114" y="794396"/>
                      <a:pt x="1221711" y="812800"/>
                      <a:pt x="1199009" y="812800"/>
                    </a:cubicBezTo>
                    <a:lnTo>
                      <a:pt x="41106" y="812800"/>
                    </a:lnTo>
                    <a:cubicBezTo>
                      <a:pt x="18404" y="812800"/>
                      <a:pt x="0" y="794396"/>
                      <a:pt x="0" y="771694"/>
                    </a:cubicBezTo>
                    <a:lnTo>
                      <a:pt x="0" y="41106"/>
                    </a:lnTo>
                    <a:cubicBezTo>
                      <a:pt x="0" y="18404"/>
                      <a:pt x="18404" y="0"/>
                      <a:pt x="41106" y="0"/>
                    </a:cubicBezTo>
                    <a:close/>
                  </a:path>
                </a:pathLst>
              </a:custGeom>
              <a:solidFill>
                <a:srgbClr val="7ED957"/>
              </a:solidFill>
            </p:spPr>
          </p:sp>
          <p:sp>
            <p:nvSpPr>
              <p:cNvPr name="TextBox 34" id="34"/>
              <p:cNvSpPr txBox="true"/>
              <p:nvPr/>
            </p:nvSpPr>
            <p:spPr>
              <a:xfrm>
                <a:off x="0" y="-38100"/>
                <a:ext cx="1240114" cy="850900"/>
              </a:xfrm>
              <a:prstGeom prst="rect">
                <a:avLst/>
              </a:prstGeom>
            </p:spPr>
            <p:txBody>
              <a:bodyPr anchor="ctr" rtlCol="false" tIns="50800" lIns="50800" bIns="50800" rIns="50800"/>
              <a:lstStyle/>
              <a:p>
                <a:pPr algn="ctr">
                  <a:lnSpc>
                    <a:spcPts val="2660"/>
                  </a:lnSpc>
                  <a:spcBef>
                    <a:spcPct val="0"/>
                  </a:spcBef>
                </a:pPr>
              </a:p>
            </p:txBody>
          </p:sp>
        </p:grpSp>
      </p:grpSp>
      <p:sp>
        <p:nvSpPr>
          <p:cNvPr name="TextBox 35" id="35"/>
          <p:cNvSpPr txBox="true"/>
          <p:nvPr/>
        </p:nvSpPr>
        <p:spPr>
          <a:xfrm rot="0">
            <a:off x="10278363" y="1630170"/>
            <a:ext cx="2287935" cy="679450"/>
          </a:xfrm>
          <a:prstGeom prst="rect">
            <a:avLst/>
          </a:prstGeom>
        </p:spPr>
        <p:txBody>
          <a:bodyPr anchor="t" rtlCol="false" tIns="0" lIns="0" bIns="0" rIns="0">
            <a:spAutoFit/>
          </a:bodyPr>
          <a:lstStyle/>
          <a:p>
            <a:pPr algn="ctr">
              <a:lnSpc>
                <a:spcPts val="5599"/>
              </a:lnSpc>
            </a:pPr>
            <a:r>
              <a:rPr lang="en-US" b="true" sz="3999">
                <a:solidFill>
                  <a:srgbClr val="252525"/>
                </a:solidFill>
                <a:latin typeface="Canva Sans Bold"/>
                <a:ea typeface="Canva Sans Bold"/>
                <a:cs typeface="Canva Sans Bold"/>
                <a:sym typeface="Canva Sans Bold"/>
              </a:rPr>
              <a:t>Module 2</a:t>
            </a:r>
          </a:p>
        </p:txBody>
      </p:sp>
      <p:sp>
        <p:nvSpPr>
          <p:cNvPr name="TextBox 36" id="36"/>
          <p:cNvSpPr txBox="true"/>
          <p:nvPr/>
        </p:nvSpPr>
        <p:spPr>
          <a:xfrm rot="0">
            <a:off x="8908289" y="2357245"/>
            <a:ext cx="5028082" cy="2393401"/>
          </a:xfrm>
          <a:prstGeom prst="rect">
            <a:avLst/>
          </a:prstGeom>
        </p:spPr>
        <p:txBody>
          <a:bodyPr anchor="t" rtlCol="false" tIns="0" lIns="0" bIns="0" rIns="0">
            <a:spAutoFit/>
          </a:bodyPr>
          <a:lstStyle/>
          <a:p>
            <a:pPr algn="l" marL="495386" indent="-247693" lvl="1">
              <a:lnSpc>
                <a:spcPts val="3212"/>
              </a:lnSpc>
              <a:buFont typeface="Arial"/>
              <a:buChar char="•"/>
            </a:pPr>
            <a:r>
              <a:rPr lang="en-US" sz="2294">
                <a:solidFill>
                  <a:srgbClr val="252525"/>
                </a:solidFill>
                <a:latin typeface="Canva Sans"/>
                <a:ea typeface="Canva Sans"/>
                <a:cs typeface="Canva Sans"/>
                <a:sym typeface="Canva Sans"/>
              </a:rPr>
              <a:t>Implement OCR</a:t>
            </a:r>
            <a:r>
              <a:rPr lang="en-US" sz="2294">
                <a:solidFill>
                  <a:srgbClr val="252525"/>
                </a:solidFill>
                <a:latin typeface="Canva Sans"/>
                <a:ea typeface="Canva Sans"/>
                <a:cs typeface="Canva Sans"/>
                <a:sym typeface="Canva Sans"/>
              </a:rPr>
              <a:t> Registration System &amp; NFC UID capture</a:t>
            </a:r>
          </a:p>
          <a:p>
            <a:pPr algn="l">
              <a:lnSpc>
                <a:spcPts val="3212"/>
              </a:lnSpc>
            </a:pPr>
          </a:p>
          <a:p>
            <a:pPr algn="l" marL="495386" indent="-247693" lvl="1">
              <a:lnSpc>
                <a:spcPts val="3212"/>
              </a:lnSpc>
              <a:buFont typeface="Arial"/>
              <a:buChar char="•"/>
            </a:pPr>
            <a:r>
              <a:rPr lang="en-US" sz="2294">
                <a:solidFill>
                  <a:srgbClr val="252525"/>
                </a:solidFill>
                <a:latin typeface="Canva Sans"/>
                <a:ea typeface="Canva Sans"/>
                <a:cs typeface="Canva Sans"/>
                <a:sym typeface="Canva Sans"/>
              </a:rPr>
              <a:t>Develop Basic Security Features (password, NFC MFA login flow, one-card-per-account system)</a:t>
            </a:r>
          </a:p>
        </p:txBody>
      </p:sp>
      <p:sp>
        <p:nvSpPr>
          <p:cNvPr name="Freeform 37" id="37"/>
          <p:cNvSpPr/>
          <p:nvPr/>
        </p:nvSpPr>
        <p:spPr>
          <a:xfrm flipH="false" flipV="false" rot="0">
            <a:off x="13249495" y="1253969"/>
            <a:ext cx="959017" cy="827152"/>
          </a:xfrm>
          <a:custGeom>
            <a:avLst/>
            <a:gdLst/>
            <a:ahLst/>
            <a:cxnLst/>
            <a:rect r="r" b="b" t="t" l="l"/>
            <a:pathLst>
              <a:path h="827152" w="959017">
                <a:moveTo>
                  <a:pt x="0" y="0"/>
                </a:moveTo>
                <a:lnTo>
                  <a:pt x="959017" y="0"/>
                </a:lnTo>
                <a:lnTo>
                  <a:pt x="959017" y="827152"/>
                </a:lnTo>
                <a:lnTo>
                  <a:pt x="0" y="82715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8" id="38"/>
          <p:cNvSpPr/>
          <p:nvPr/>
        </p:nvSpPr>
        <p:spPr>
          <a:xfrm flipH="false" flipV="false" rot="5251057">
            <a:off x="7732765" y="2179046"/>
            <a:ext cx="1413638" cy="355176"/>
          </a:xfrm>
          <a:custGeom>
            <a:avLst/>
            <a:gdLst/>
            <a:ahLst/>
            <a:cxnLst/>
            <a:rect r="r" b="b" t="t" l="l"/>
            <a:pathLst>
              <a:path h="355176" w="1413638">
                <a:moveTo>
                  <a:pt x="0" y="0"/>
                </a:moveTo>
                <a:lnTo>
                  <a:pt x="1413638" y="0"/>
                </a:lnTo>
                <a:lnTo>
                  <a:pt x="1413638" y="355176"/>
                </a:lnTo>
                <a:lnTo>
                  <a:pt x="0" y="35517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9" id="39"/>
          <p:cNvSpPr/>
          <p:nvPr/>
        </p:nvSpPr>
        <p:spPr>
          <a:xfrm flipH="false" flipV="false" rot="-10800000">
            <a:off x="11763756" y="1255943"/>
            <a:ext cx="1413638" cy="355176"/>
          </a:xfrm>
          <a:custGeom>
            <a:avLst/>
            <a:gdLst/>
            <a:ahLst/>
            <a:cxnLst/>
            <a:rect r="r" b="b" t="t" l="l"/>
            <a:pathLst>
              <a:path h="355176" w="1413638">
                <a:moveTo>
                  <a:pt x="0" y="0"/>
                </a:moveTo>
                <a:lnTo>
                  <a:pt x="1413638" y="0"/>
                </a:lnTo>
                <a:lnTo>
                  <a:pt x="1413638" y="355177"/>
                </a:lnTo>
                <a:lnTo>
                  <a:pt x="0" y="35517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0" id="40"/>
          <p:cNvSpPr/>
          <p:nvPr/>
        </p:nvSpPr>
        <p:spPr>
          <a:xfrm flipH="false" flipV="false" rot="-3514547">
            <a:off x="848646" y="3304117"/>
            <a:ext cx="1098027" cy="981362"/>
          </a:xfrm>
          <a:custGeom>
            <a:avLst/>
            <a:gdLst/>
            <a:ahLst/>
            <a:cxnLst/>
            <a:rect r="r" b="b" t="t" l="l"/>
            <a:pathLst>
              <a:path h="981362" w="1098027">
                <a:moveTo>
                  <a:pt x="0" y="0"/>
                </a:moveTo>
                <a:lnTo>
                  <a:pt x="1098027" y="0"/>
                </a:lnTo>
                <a:lnTo>
                  <a:pt x="1098027" y="981362"/>
                </a:lnTo>
                <a:lnTo>
                  <a:pt x="0" y="98136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41" id="41"/>
          <p:cNvSpPr txBox="true"/>
          <p:nvPr/>
        </p:nvSpPr>
        <p:spPr>
          <a:xfrm rot="0">
            <a:off x="12270184" y="6466684"/>
            <a:ext cx="2305050" cy="679450"/>
          </a:xfrm>
          <a:prstGeom prst="rect">
            <a:avLst/>
          </a:prstGeom>
        </p:spPr>
        <p:txBody>
          <a:bodyPr anchor="t" rtlCol="false" tIns="0" lIns="0" bIns="0" rIns="0">
            <a:spAutoFit/>
          </a:bodyPr>
          <a:lstStyle/>
          <a:p>
            <a:pPr algn="ctr">
              <a:lnSpc>
                <a:spcPts val="5599"/>
              </a:lnSpc>
            </a:pPr>
            <a:r>
              <a:rPr lang="en-US" b="true" sz="3999">
                <a:solidFill>
                  <a:srgbClr val="252525"/>
                </a:solidFill>
                <a:latin typeface="Canva Sans Bold"/>
                <a:ea typeface="Canva Sans Bold"/>
                <a:cs typeface="Canva Sans Bold"/>
                <a:sym typeface="Canva Sans Bold"/>
              </a:rPr>
              <a:t>Module 3</a:t>
            </a:r>
          </a:p>
        </p:txBody>
      </p:sp>
      <p:sp>
        <p:nvSpPr>
          <p:cNvPr name="TextBox 42" id="42"/>
          <p:cNvSpPr txBox="true"/>
          <p:nvPr/>
        </p:nvSpPr>
        <p:spPr>
          <a:xfrm rot="0">
            <a:off x="10969078" y="7612903"/>
            <a:ext cx="4907260" cy="141732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252525"/>
                </a:solidFill>
                <a:latin typeface="Canva Sans"/>
                <a:ea typeface="Canva Sans"/>
                <a:cs typeface="Canva Sans"/>
                <a:sym typeface="Canva Sans"/>
              </a:rPr>
              <a:t> Implement and Integrate HCE Service into the Application</a:t>
            </a:r>
          </a:p>
        </p:txBody>
      </p:sp>
      <p:sp>
        <p:nvSpPr>
          <p:cNvPr name="Freeform 43" id="43"/>
          <p:cNvSpPr/>
          <p:nvPr/>
        </p:nvSpPr>
        <p:spPr>
          <a:xfrm flipH="false" flipV="false" rot="0">
            <a:off x="1681059" y="6712321"/>
            <a:ext cx="1149945" cy="1479029"/>
          </a:xfrm>
          <a:custGeom>
            <a:avLst/>
            <a:gdLst/>
            <a:ahLst/>
            <a:cxnLst/>
            <a:rect r="r" b="b" t="t" l="l"/>
            <a:pathLst>
              <a:path h="1479029" w="1149945">
                <a:moveTo>
                  <a:pt x="0" y="0"/>
                </a:moveTo>
                <a:lnTo>
                  <a:pt x="1149945" y="0"/>
                </a:lnTo>
                <a:lnTo>
                  <a:pt x="1149945" y="1479029"/>
                </a:lnTo>
                <a:lnTo>
                  <a:pt x="0" y="147902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4" id="44"/>
          <p:cNvSpPr/>
          <p:nvPr/>
        </p:nvSpPr>
        <p:spPr>
          <a:xfrm flipH="false" flipV="false" rot="0">
            <a:off x="1767024" y="7494508"/>
            <a:ext cx="1083589" cy="1393684"/>
          </a:xfrm>
          <a:custGeom>
            <a:avLst/>
            <a:gdLst/>
            <a:ahLst/>
            <a:cxnLst/>
            <a:rect r="r" b="b" t="t" l="l"/>
            <a:pathLst>
              <a:path h="1393684" w="1083589">
                <a:moveTo>
                  <a:pt x="0" y="0"/>
                </a:moveTo>
                <a:lnTo>
                  <a:pt x="1083590" y="0"/>
                </a:lnTo>
                <a:lnTo>
                  <a:pt x="1083590" y="1393684"/>
                </a:lnTo>
                <a:lnTo>
                  <a:pt x="0" y="139368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5" id="45"/>
          <p:cNvSpPr/>
          <p:nvPr/>
        </p:nvSpPr>
        <p:spPr>
          <a:xfrm flipH="false" flipV="false" rot="0">
            <a:off x="1874103" y="8356306"/>
            <a:ext cx="1083589" cy="1393684"/>
          </a:xfrm>
          <a:custGeom>
            <a:avLst/>
            <a:gdLst/>
            <a:ahLst/>
            <a:cxnLst/>
            <a:rect r="r" b="b" t="t" l="l"/>
            <a:pathLst>
              <a:path h="1393684" w="1083589">
                <a:moveTo>
                  <a:pt x="0" y="0"/>
                </a:moveTo>
                <a:lnTo>
                  <a:pt x="1083589" y="0"/>
                </a:lnTo>
                <a:lnTo>
                  <a:pt x="1083589" y="1393684"/>
                </a:lnTo>
                <a:lnTo>
                  <a:pt x="0" y="139368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nvGrpSpPr>
          <p:cNvPr name="Group 46" id="46"/>
          <p:cNvGrpSpPr/>
          <p:nvPr/>
        </p:nvGrpSpPr>
        <p:grpSpPr>
          <a:xfrm rot="0">
            <a:off x="2308819" y="6420148"/>
            <a:ext cx="5571741" cy="3542405"/>
            <a:chOff x="0" y="0"/>
            <a:chExt cx="7428988" cy="4723206"/>
          </a:xfrm>
        </p:grpSpPr>
        <p:grpSp>
          <p:nvGrpSpPr>
            <p:cNvPr name="Group 47" id="47"/>
            <p:cNvGrpSpPr/>
            <p:nvPr/>
          </p:nvGrpSpPr>
          <p:grpSpPr>
            <a:xfrm rot="0">
              <a:off x="0" y="0"/>
              <a:ext cx="6747084" cy="4422196"/>
              <a:chOff x="0" y="0"/>
              <a:chExt cx="1240114" cy="812800"/>
            </a:xfrm>
          </p:grpSpPr>
          <p:sp>
            <p:nvSpPr>
              <p:cNvPr name="Freeform 48" id="48"/>
              <p:cNvSpPr/>
              <p:nvPr/>
            </p:nvSpPr>
            <p:spPr>
              <a:xfrm flipH="false" flipV="false" rot="0">
                <a:off x="0" y="0"/>
                <a:ext cx="1240114" cy="812800"/>
              </a:xfrm>
              <a:custGeom>
                <a:avLst/>
                <a:gdLst/>
                <a:ahLst/>
                <a:cxnLst/>
                <a:rect r="r" b="b" t="t" l="l"/>
                <a:pathLst>
                  <a:path h="812800" w="1240114">
                    <a:moveTo>
                      <a:pt x="41106" y="0"/>
                    </a:moveTo>
                    <a:lnTo>
                      <a:pt x="1199009" y="0"/>
                    </a:lnTo>
                    <a:cubicBezTo>
                      <a:pt x="1221711" y="0"/>
                      <a:pt x="1240114" y="18404"/>
                      <a:pt x="1240114" y="41106"/>
                    </a:cubicBezTo>
                    <a:lnTo>
                      <a:pt x="1240114" y="771694"/>
                    </a:lnTo>
                    <a:cubicBezTo>
                      <a:pt x="1240114" y="794396"/>
                      <a:pt x="1221711" y="812800"/>
                      <a:pt x="1199009" y="812800"/>
                    </a:cubicBezTo>
                    <a:lnTo>
                      <a:pt x="41106" y="812800"/>
                    </a:lnTo>
                    <a:cubicBezTo>
                      <a:pt x="18404" y="812800"/>
                      <a:pt x="0" y="794396"/>
                      <a:pt x="0" y="771694"/>
                    </a:cubicBezTo>
                    <a:lnTo>
                      <a:pt x="0" y="41106"/>
                    </a:lnTo>
                    <a:cubicBezTo>
                      <a:pt x="0" y="18404"/>
                      <a:pt x="18404" y="0"/>
                      <a:pt x="41106" y="0"/>
                    </a:cubicBezTo>
                    <a:close/>
                  </a:path>
                </a:pathLst>
              </a:custGeom>
              <a:solidFill>
                <a:srgbClr val="B8B8B8"/>
              </a:solidFill>
            </p:spPr>
          </p:sp>
          <p:sp>
            <p:nvSpPr>
              <p:cNvPr name="TextBox 49" id="49"/>
              <p:cNvSpPr txBox="true"/>
              <p:nvPr/>
            </p:nvSpPr>
            <p:spPr>
              <a:xfrm>
                <a:off x="0" y="-38100"/>
                <a:ext cx="1240114" cy="850900"/>
              </a:xfrm>
              <a:prstGeom prst="rect">
                <a:avLst/>
              </a:prstGeom>
            </p:spPr>
            <p:txBody>
              <a:bodyPr anchor="ctr" rtlCol="false" tIns="50800" lIns="50800" bIns="50800" rIns="50800"/>
              <a:lstStyle/>
              <a:p>
                <a:pPr algn="ctr">
                  <a:lnSpc>
                    <a:spcPts val="2660"/>
                  </a:lnSpc>
                  <a:spcBef>
                    <a:spcPct val="0"/>
                  </a:spcBef>
                </a:pPr>
              </a:p>
            </p:txBody>
          </p:sp>
        </p:grpSp>
        <p:grpSp>
          <p:nvGrpSpPr>
            <p:cNvPr name="Group 50" id="50"/>
            <p:cNvGrpSpPr/>
            <p:nvPr/>
          </p:nvGrpSpPr>
          <p:grpSpPr>
            <a:xfrm rot="0">
              <a:off x="681904" y="301010"/>
              <a:ext cx="6747084" cy="4422196"/>
              <a:chOff x="0" y="0"/>
              <a:chExt cx="1240114" cy="812800"/>
            </a:xfrm>
          </p:grpSpPr>
          <p:sp>
            <p:nvSpPr>
              <p:cNvPr name="Freeform 51" id="51"/>
              <p:cNvSpPr/>
              <p:nvPr/>
            </p:nvSpPr>
            <p:spPr>
              <a:xfrm flipH="false" flipV="false" rot="0">
                <a:off x="0" y="0"/>
                <a:ext cx="1240114" cy="812800"/>
              </a:xfrm>
              <a:custGeom>
                <a:avLst/>
                <a:gdLst/>
                <a:ahLst/>
                <a:cxnLst/>
                <a:rect r="r" b="b" t="t" l="l"/>
                <a:pathLst>
                  <a:path h="812800" w="1240114">
                    <a:moveTo>
                      <a:pt x="41106" y="0"/>
                    </a:moveTo>
                    <a:lnTo>
                      <a:pt x="1199009" y="0"/>
                    </a:lnTo>
                    <a:cubicBezTo>
                      <a:pt x="1221711" y="0"/>
                      <a:pt x="1240114" y="18404"/>
                      <a:pt x="1240114" y="41106"/>
                    </a:cubicBezTo>
                    <a:lnTo>
                      <a:pt x="1240114" y="771694"/>
                    </a:lnTo>
                    <a:cubicBezTo>
                      <a:pt x="1240114" y="794396"/>
                      <a:pt x="1221711" y="812800"/>
                      <a:pt x="1199009" y="812800"/>
                    </a:cubicBezTo>
                    <a:lnTo>
                      <a:pt x="41106" y="812800"/>
                    </a:lnTo>
                    <a:cubicBezTo>
                      <a:pt x="18404" y="812800"/>
                      <a:pt x="0" y="794396"/>
                      <a:pt x="0" y="771694"/>
                    </a:cubicBezTo>
                    <a:lnTo>
                      <a:pt x="0" y="41106"/>
                    </a:lnTo>
                    <a:cubicBezTo>
                      <a:pt x="0" y="18404"/>
                      <a:pt x="18404" y="0"/>
                      <a:pt x="41106" y="0"/>
                    </a:cubicBezTo>
                    <a:close/>
                  </a:path>
                </a:pathLst>
              </a:custGeom>
              <a:solidFill>
                <a:srgbClr val="D9D9D9"/>
              </a:solidFill>
            </p:spPr>
          </p:sp>
          <p:sp>
            <p:nvSpPr>
              <p:cNvPr name="TextBox 52" id="52"/>
              <p:cNvSpPr txBox="true"/>
              <p:nvPr/>
            </p:nvSpPr>
            <p:spPr>
              <a:xfrm>
                <a:off x="0" y="-38100"/>
                <a:ext cx="1240114" cy="850900"/>
              </a:xfrm>
              <a:prstGeom prst="rect">
                <a:avLst/>
              </a:prstGeom>
            </p:spPr>
            <p:txBody>
              <a:bodyPr anchor="ctr" rtlCol="false" tIns="50800" lIns="50800" bIns="50800" rIns="50800"/>
              <a:lstStyle/>
              <a:p>
                <a:pPr algn="ctr">
                  <a:lnSpc>
                    <a:spcPts val="2660"/>
                  </a:lnSpc>
                  <a:spcBef>
                    <a:spcPct val="0"/>
                  </a:spcBef>
                </a:pPr>
              </a:p>
            </p:txBody>
          </p:sp>
        </p:grpSp>
      </p:grpSp>
      <p:sp>
        <p:nvSpPr>
          <p:cNvPr name="Freeform 53" id="53"/>
          <p:cNvSpPr/>
          <p:nvPr/>
        </p:nvSpPr>
        <p:spPr>
          <a:xfrm flipH="false" flipV="false" rot="10615224">
            <a:off x="7981376" y="7870179"/>
            <a:ext cx="2383049" cy="515334"/>
          </a:xfrm>
          <a:custGeom>
            <a:avLst/>
            <a:gdLst/>
            <a:ahLst/>
            <a:cxnLst/>
            <a:rect r="r" b="b" t="t" l="l"/>
            <a:pathLst>
              <a:path h="515334" w="2383049">
                <a:moveTo>
                  <a:pt x="0" y="0"/>
                </a:moveTo>
                <a:lnTo>
                  <a:pt x="2383049" y="0"/>
                </a:lnTo>
                <a:lnTo>
                  <a:pt x="2383049" y="515335"/>
                </a:lnTo>
                <a:lnTo>
                  <a:pt x="0" y="51533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54" id="54"/>
          <p:cNvSpPr txBox="true"/>
          <p:nvPr/>
        </p:nvSpPr>
        <p:spPr>
          <a:xfrm rot="0">
            <a:off x="3984460" y="6717047"/>
            <a:ext cx="2320975" cy="679450"/>
          </a:xfrm>
          <a:prstGeom prst="rect">
            <a:avLst/>
          </a:prstGeom>
        </p:spPr>
        <p:txBody>
          <a:bodyPr anchor="t" rtlCol="false" tIns="0" lIns="0" bIns="0" rIns="0">
            <a:spAutoFit/>
          </a:bodyPr>
          <a:lstStyle/>
          <a:p>
            <a:pPr algn="ctr">
              <a:lnSpc>
                <a:spcPts val="5599"/>
              </a:lnSpc>
            </a:pPr>
            <a:r>
              <a:rPr lang="en-US" b="true" sz="3999">
                <a:solidFill>
                  <a:srgbClr val="252525"/>
                </a:solidFill>
                <a:latin typeface="Canva Sans Bold"/>
                <a:ea typeface="Canva Sans Bold"/>
                <a:cs typeface="Canva Sans Bold"/>
                <a:sym typeface="Canva Sans Bold"/>
              </a:rPr>
              <a:t>Module 4</a:t>
            </a:r>
          </a:p>
        </p:txBody>
      </p:sp>
      <p:sp>
        <p:nvSpPr>
          <p:cNvPr name="Freeform 55" id="55"/>
          <p:cNvSpPr/>
          <p:nvPr/>
        </p:nvSpPr>
        <p:spPr>
          <a:xfrm flipH="false" flipV="false" rot="2225795">
            <a:off x="9980931" y="5564662"/>
            <a:ext cx="907731" cy="1426690"/>
          </a:xfrm>
          <a:custGeom>
            <a:avLst/>
            <a:gdLst/>
            <a:ahLst/>
            <a:cxnLst/>
            <a:rect r="r" b="b" t="t" l="l"/>
            <a:pathLst>
              <a:path h="1426690" w="907731">
                <a:moveTo>
                  <a:pt x="0" y="0"/>
                </a:moveTo>
                <a:lnTo>
                  <a:pt x="907732" y="0"/>
                </a:lnTo>
                <a:lnTo>
                  <a:pt x="907732" y="1426690"/>
                </a:lnTo>
                <a:lnTo>
                  <a:pt x="0" y="142669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56" id="56"/>
          <p:cNvSpPr/>
          <p:nvPr/>
        </p:nvSpPr>
        <p:spPr>
          <a:xfrm flipH="false" flipV="false" rot="-3585624">
            <a:off x="15450270" y="5616308"/>
            <a:ext cx="410079" cy="644525"/>
          </a:xfrm>
          <a:custGeom>
            <a:avLst/>
            <a:gdLst/>
            <a:ahLst/>
            <a:cxnLst/>
            <a:rect r="r" b="b" t="t" l="l"/>
            <a:pathLst>
              <a:path h="644525" w="410079">
                <a:moveTo>
                  <a:pt x="0" y="0"/>
                </a:moveTo>
                <a:lnTo>
                  <a:pt x="410079" y="0"/>
                </a:lnTo>
                <a:lnTo>
                  <a:pt x="410079" y="644525"/>
                </a:lnTo>
                <a:lnTo>
                  <a:pt x="0" y="644525"/>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57" id="57"/>
          <p:cNvSpPr/>
          <p:nvPr/>
        </p:nvSpPr>
        <p:spPr>
          <a:xfrm flipH="false" flipV="false" rot="1162798">
            <a:off x="16008979" y="9099492"/>
            <a:ext cx="570644" cy="896886"/>
          </a:xfrm>
          <a:custGeom>
            <a:avLst/>
            <a:gdLst/>
            <a:ahLst/>
            <a:cxnLst/>
            <a:rect r="r" b="b" t="t" l="l"/>
            <a:pathLst>
              <a:path h="896886" w="570644">
                <a:moveTo>
                  <a:pt x="0" y="0"/>
                </a:moveTo>
                <a:lnTo>
                  <a:pt x="570644" y="0"/>
                </a:lnTo>
                <a:lnTo>
                  <a:pt x="570644" y="896886"/>
                </a:lnTo>
                <a:lnTo>
                  <a:pt x="0" y="896886"/>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58" id="58"/>
          <p:cNvSpPr/>
          <p:nvPr/>
        </p:nvSpPr>
        <p:spPr>
          <a:xfrm flipH="false" flipV="false" rot="0">
            <a:off x="9788138" y="8713884"/>
            <a:ext cx="998547" cy="1344844"/>
          </a:xfrm>
          <a:custGeom>
            <a:avLst/>
            <a:gdLst/>
            <a:ahLst/>
            <a:cxnLst/>
            <a:rect r="r" b="b" t="t" l="l"/>
            <a:pathLst>
              <a:path h="1344844" w="998547">
                <a:moveTo>
                  <a:pt x="0" y="0"/>
                </a:moveTo>
                <a:lnTo>
                  <a:pt x="998547" y="0"/>
                </a:lnTo>
                <a:lnTo>
                  <a:pt x="998547" y="1344844"/>
                </a:lnTo>
                <a:lnTo>
                  <a:pt x="0" y="134484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59" id="59"/>
          <p:cNvSpPr/>
          <p:nvPr/>
        </p:nvSpPr>
        <p:spPr>
          <a:xfrm flipH="false" flipV="false" rot="4360274">
            <a:off x="6343758" y="1935829"/>
            <a:ext cx="716460" cy="938082"/>
          </a:xfrm>
          <a:custGeom>
            <a:avLst/>
            <a:gdLst/>
            <a:ahLst/>
            <a:cxnLst/>
            <a:rect r="r" b="b" t="t" l="l"/>
            <a:pathLst>
              <a:path h="938082" w="716460">
                <a:moveTo>
                  <a:pt x="0" y="0"/>
                </a:moveTo>
                <a:lnTo>
                  <a:pt x="716460" y="0"/>
                </a:lnTo>
                <a:lnTo>
                  <a:pt x="716460" y="938082"/>
                </a:lnTo>
                <a:lnTo>
                  <a:pt x="0" y="93808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60" id="60"/>
          <p:cNvSpPr/>
          <p:nvPr/>
        </p:nvSpPr>
        <p:spPr>
          <a:xfrm flipH="false" flipV="false" rot="1572881">
            <a:off x="13780767" y="1865179"/>
            <a:ext cx="666587" cy="574931"/>
          </a:xfrm>
          <a:custGeom>
            <a:avLst/>
            <a:gdLst/>
            <a:ahLst/>
            <a:cxnLst/>
            <a:rect r="r" b="b" t="t" l="l"/>
            <a:pathLst>
              <a:path h="574931" w="666587">
                <a:moveTo>
                  <a:pt x="0" y="0"/>
                </a:moveTo>
                <a:lnTo>
                  <a:pt x="666588" y="0"/>
                </a:lnTo>
                <a:lnTo>
                  <a:pt x="666588" y="574931"/>
                </a:lnTo>
                <a:lnTo>
                  <a:pt x="0" y="57493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61" id="61"/>
          <p:cNvSpPr/>
          <p:nvPr/>
        </p:nvSpPr>
        <p:spPr>
          <a:xfrm flipH="false" flipV="false" rot="4028976">
            <a:off x="13635561" y="2247747"/>
            <a:ext cx="644634" cy="555997"/>
          </a:xfrm>
          <a:custGeom>
            <a:avLst/>
            <a:gdLst/>
            <a:ahLst/>
            <a:cxnLst/>
            <a:rect r="r" b="b" t="t" l="l"/>
            <a:pathLst>
              <a:path h="555997" w="644634">
                <a:moveTo>
                  <a:pt x="0" y="0"/>
                </a:moveTo>
                <a:lnTo>
                  <a:pt x="644634" y="0"/>
                </a:lnTo>
                <a:lnTo>
                  <a:pt x="644634" y="555998"/>
                </a:lnTo>
                <a:lnTo>
                  <a:pt x="0" y="55599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62" id="62"/>
          <p:cNvSpPr/>
          <p:nvPr/>
        </p:nvSpPr>
        <p:spPr>
          <a:xfrm flipH="false" flipV="false" rot="0">
            <a:off x="1956156" y="6420148"/>
            <a:ext cx="804395" cy="1034591"/>
          </a:xfrm>
          <a:custGeom>
            <a:avLst/>
            <a:gdLst/>
            <a:ahLst/>
            <a:cxnLst/>
            <a:rect r="r" b="b" t="t" l="l"/>
            <a:pathLst>
              <a:path h="1034591" w="804395">
                <a:moveTo>
                  <a:pt x="0" y="0"/>
                </a:moveTo>
                <a:lnTo>
                  <a:pt x="804394" y="0"/>
                </a:lnTo>
                <a:lnTo>
                  <a:pt x="804394" y="1034591"/>
                </a:lnTo>
                <a:lnTo>
                  <a:pt x="0" y="1034591"/>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63" id="63"/>
          <p:cNvSpPr/>
          <p:nvPr/>
        </p:nvSpPr>
        <p:spPr>
          <a:xfrm flipH="false" flipV="false" rot="0">
            <a:off x="2181269" y="6599493"/>
            <a:ext cx="1158563" cy="1490113"/>
          </a:xfrm>
          <a:custGeom>
            <a:avLst/>
            <a:gdLst/>
            <a:ahLst/>
            <a:cxnLst/>
            <a:rect r="r" b="b" t="t" l="l"/>
            <a:pathLst>
              <a:path h="1490113" w="1158563">
                <a:moveTo>
                  <a:pt x="0" y="0"/>
                </a:moveTo>
                <a:lnTo>
                  <a:pt x="1158563" y="0"/>
                </a:lnTo>
                <a:lnTo>
                  <a:pt x="1158563" y="1490113"/>
                </a:lnTo>
                <a:lnTo>
                  <a:pt x="0" y="1490113"/>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64" id="64"/>
          <p:cNvSpPr/>
          <p:nvPr/>
        </p:nvSpPr>
        <p:spPr>
          <a:xfrm flipH="false" flipV="false" rot="0">
            <a:off x="2102612" y="7193375"/>
            <a:ext cx="1083589" cy="1393684"/>
          </a:xfrm>
          <a:custGeom>
            <a:avLst/>
            <a:gdLst/>
            <a:ahLst/>
            <a:cxnLst/>
            <a:rect r="r" b="b" t="t" l="l"/>
            <a:pathLst>
              <a:path h="1393684" w="1083589">
                <a:moveTo>
                  <a:pt x="0" y="0"/>
                </a:moveTo>
                <a:lnTo>
                  <a:pt x="1083590" y="0"/>
                </a:lnTo>
                <a:lnTo>
                  <a:pt x="1083590" y="1393684"/>
                </a:lnTo>
                <a:lnTo>
                  <a:pt x="0" y="1393684"/>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65" id="65"/>
          <p:cNvSpPr/>
          <p:nvPr/>
        </p:nvSpPr>
        <p:spPr>
          <a:xfrm flipH="false" flipV="false" rot="0">
            <a:off x="2222854" y="8001949"/>
            <a:ext cx="1083589" cy="1393684"/>
          </a:xfrm>
          <a:custGeom>
            <a:avLst/>
            <a:gdLst/>
            <a:ahLst/>
            <a:cxnLst/>
            <a:rect r="r" b="b" t="t" l="l"/>
            <a:pathLst>
              <a:path h="1393684" w="1083589">
                <a:moveTo>
                  <a:pt x="0" y="0"/>
                </a:moveTo>
                <a:lnTo>
                  <a:pt x="1083589" y="0"/>
                </a:lnTo>
                <a:lnTo>
                  <a:pt x="1083589" y="1393684"/>
                </a:lnTo>
                <a:lnTo>
                  <a:pt x="0" y="1393684"/>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TextBox 66" id="66"/>
          <p:cNvSpPr txBox="true"/>
          <p:nvPr/>
        </p:nvSpPr>
        <p:spPr>
          <a:xfrm rot="0">
            <a:off x="2723064" y="7463172"/>
            <a:ext cx="4838219" cy="174624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252525"/>
                </a:solidFill>
                <a:latin typeface="Canva Sans"/>
                <a:ea typeface="Canva Sans"/>
                <a:cs typeface="Canva Sans"/>
                <a:sym typeface="Canva Sans"/>
              </a:rPr>
              <a:t>Perform end-to-end testing. </a:t>
            </a:r>
          </a:p>
          <a:p>
            <a:pPr algn="l">
              <a:lnSpc>
                <a:spcPts val="3500"/>
              </a:lnSpc>
            </a:pPr>
          </a:p>
          <a:p>
            <a:pPr algn="l" marL="539754" indent="-269877" lvl="1">
              <a:lnSpc>
                <a:spcPts val="3500"/>
              </a:lnSpc>
              <a:buFont typeface="Arial"/>
              <a:buChar char="•"/>
            </a:pPr>
            <a:r>
              <a:rPr lang="en-US" sz="2500">
                <a:solidFill>
                  <a:srgbClr val="252525"/>
                </a:solidFill>
                <a:latin typeface="Canva Sans"/>
                <a:ea typeface="Canva Sans"/>
                <a:cs typeface="Canva Sans"/>
                <a:sym typeface="Canva Sans"/>
              </a:rPr>
              <a:t>F</a:t>
            </a:r>
            <a:r>
              <a:rPr lang="en-US" sz="2500">
                <a:solidFill>
                  <a:srgbClr val="252525"/>
                </a:solidFill>
                <a:latin typeface="Canva Sans"/>
                <a:ea typeface="Canva Sans"/>
                <a:cs typeface="Canva Sans"/>
                <a:sym typeface="Canva Sans"/>
              </a:rPr>
              <a:t>urther improve the application.</a:t>
            </a:r>
          </a:p>
        </p:txBody>
      </p:sp>
      <p:sp>
        <p:nvSpPr>
          <p:cNvPr name="Freeform 67" id="67"/>
          <p:cNvSpPr/>
          <p:nvPr/>
        </p:nvSpPr>
        <p:spPr>
          <a:xfrm flipH="false" flipV="false" rot="0">
            <a:off x="2256242" y="8909627"/>
            <a:ext cx="1083589" cy="1393684"/>
          </a:xfrm>
          <a:custGeom>
            <a:avLst/>
            <a:gdLst/>
            <a:ahLst/>
            <a:cxnLst/>
            <a:rect r="r" b="b" t="t" l="l"/>
            <a:pathLst>
              <a:path h="1393684" w="1083589">
                <a:moveTo>
                  <a:pt x="0" y="0"/>
                </a:moveTo>
                <a:lnTo>
                  <a:pt x="1083590" y="0"/>
                </a:lnTo>
                <a:lnTo>
                  <a:pt x="1083590" y="1393685"/>
                </a:lnTo>
                <a:lnTo>
                  <a:pt x="0" y="1393685"/>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68" id="68"/>
          <p:cNvSpPr/>
          <p:nvPr/>
        </p:nvSpPr>
        <p:spPr>
          <a:xfrm flipH="false" flipV="false" rot="4460452">
            <a:off x="7732765" y="3890203"/>
            <a:ext cx="1413638" cy="355176"/>
          </a:xfrm>
          <a:custGeom>
            <a:avLst/>
            <a:gdLst/>
            <a:ahLst/>
            <a:cxnLst/>
            <a:rect r="r" b="b" t="t" l="l"/>
            <a:pathLst>
              <a:path h="355176" w="1413638">
                <a:moveTo>
                  <a:pt x="0" y="0"/>
                </a:moveTo>
                <a:lnTo>
                  <a:pt x="1413638" y="0"/>
                </a:lnTo>
                <a:lnTo>
                  <a:pt x="1413638" y="355176"/>
                </a:lnTo>
                <a:lnTo>
                  <a:pt x="0" y="35517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TextBox 2" id="2"/>
          <p:cNvSpPr txBox="true"/>
          <p:nvPr/>
        </p:nvSpPr>
        <p:spPr>
          <a:xfrm rot="0">
            <a:off x="5332918" y="714375"/>
            <a:ext cx="7963374" cy="809625"/>
          </a:xfrm>
          <a:prstGeom prst="rect">
            <a:avLst/>
          </a:prstGeom>
        </p:spPr>
        <p:txBody>
          <a:bodyPr anchor="t" rtlCol="false" tIns="0" lIns="0" bIns="0" rIns="0">
            <a:spAutoFit/>
          </a:bodyPr>
          <a:lstStyle/>
          <a:p>
            <a:pPr algn="l">
              <a:lnSpc>
                <a:spcPts val="5850"/>
              </a:lnSpc>
            </a:pPr>
            <a:r>
              <a:rPr lang="en-US" sz="6500" spc="-130" b="true">
                <a:solidFill>
                  <a:srgbClr val="000000"/>
                </a:solidFill>
                <a:latin typeface="Proxima Nova Bold"/>
                <a:ea typeface="Proxima Nova Bold"/>
                <a:cs typeface="Proxima Nova Bold"/>
                <a:sym typeface="Proxima Nova Bold"/>
              </a:rPr>
              <a:t>Testing &amp; Evaluation</a:t>
            </a:r>
          </a:p>
        </p:txBody>
      </p:sp>
      <p:sp>
        <p:nvSpPr>
          <p:cNvPr name="Freeform 3" id="3"/>
          <p:cNvSpPr/>
          <p:nvPr/>
        </p:nvSpPr>
        <p:spPr>
          <a:xfrm flipH="false" flipV="false" rot="0">
            <a:off x="-1104953" y="-1862717"/>
            <a:ext cx="2845300" cy="3725434"/>
          </a:xfrm>
          <a:custGeom>
            <a:avLst/>
            <a:gdLst/>
            <a:ahLst/>
            <a:cxnLst/>
            <a:rect r="r" b="b" t="t" l="l"/>
            <a:pathLst>
              <a:path h="3725434" w="2845300">
                <a:moveTo>
                  <a:pt x="0" y="0"/>
                </a:moveTo>
                <a:lnTo>
                  <a:pt x="2845300" y="0"/>
                </a:lnTo>
                <a:lnTo>
                  <a:pt x="2845300" y="3725434"/>
                </a:lnTo>
                <a:lnTo>
                  <a:pt x="0" y="3725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438625" y="6243870"/>
            <a:ext cx="4347798" cy="3423891"/>
          </a:xfrm>
          <a:custGeom>
            <a:avLst/>
            <a:gdLst/>
            <a:ahLst/>
            <a:cxnLst/>
            <a:rect r="r" b="b" t="t" l="l"/>
            <a:pathLst>
              <a:path h="3423891" w="4347798">
                <a:moveTo>
                  <a:pt x="0" y="0"/>
                </a:moveTo>
                <a:lnTo>
                  <a:pt x="4347798" y="0"/>
                </a:lnTo>
                <a:lnTo>
                  <a:pt x="4347798" y="3423891"/>
                </a:lnTo>
                <a:lnTo>
                  <a:pt x="0" y="34238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42487" y="9667761"/>
            <a:ext cx="7765670" cy="1951124"/>
          </a:xfrm>
          <a:custGeom>
            <a:avLst/>
            <a:gdLst/>
            <a:ahLst/>
            <a:cxnLst/>
            <a:rect r="r" b="b" t="t" l="l"/>
            <a:pathLst>
              <a:path h="1951124" w="7765670">
                <a:moveTo>
                  <a:pt x="0" y="0"/>
                </a:moveTo>
                <a:lnTo>
                  <a:pt x="7765669" y="0"/>
                </a:lnTo>
                <a:lnTo>
                  <a:pt x="7765669" y="1951125"/>
                </a:lnTo>
                <a:lnTo>
                  <a:pt x="0" y="19511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240082" y="-653305"/>
            <a:ext cx="3372442" cy="3364011"/>
          </a:xfrm>
          <a:custGeom>
            <a:avLst/>
            <a:gdLst/>
            <a:ahLst/>
            <a:cxnLst/>
            <a:rect r="r" b="b" t="t" l="l"/>
            <a:pathLst>
              <a:path h="3364011" w="3372442">
                <a:moveTo>
                  <a:pt x="0" y="0"/>
                </a:moveTo>
                <a:lnTo>
                  <a:pt x="3372442" y="0"/>
                </a:lnTo>
                <a:lnTo>
                  <a:pt x="3372442" y="3364010"/>
                </a:lnTo>
                <a:lnTo>
                  <a:pt x="0" y="33640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68416" y="1627131"/>
            <a:ext cx="16892378" cy="7880349"/>
          </a:xfrm>
          <a:prstGeom prst="rect">
            <a:avLst/>
          </a:prstGeom>
        </p:spPr>
        <p:txBody>
          <a:bodyPr anchor="t" rtlCol="false" tIns="0" lIns="0" bIns="0" rIns="0">
            <a:spAutoFit/>
          </a:bodyPr>
          <a:lstStyle/>
          <a:p>
            <a:pPr algn="just">
              <a:lnSpc>
                <a:spcPts val="3500"/>
              </a:lnSpc>
            </a:pPr>
            <a:r>
              <a:rPr lang="en-US" sz="2500">
                <a:solidFill>
                  <a:srgbClr val="000000"/>
                </a:solidFill>
                <a:latin typeface="Canva Sans"/>
                <a:ea typeface="Canva Sans"/>
                <a:cs typeface="Canva Sans"/>
                <a:sym typeface="Canva Sans"/>
              </a:rPr>
              <a:t>1. Unit Testing</a:t>
            </a:r>
          </a:p>
          <a:p>
            <a:pPr algn="just">
              <a:lnSpc>
                <a:spcPts val="3500"/>
              </a:lnSpc>
            </a:pPr>
            <a:r>
              <a:rPr lang="en-US" sz="2500">
                <a:solidFill>
                  <a:srgbClr val="000000"/>
                </a:solidFill>
                <a:latin typeface="Canva Sans"/>
                <a:ea typeface="Canva Sans"/>
                <a:cs typeface="Canva Sans"/>
                <a:sym typeface="Canva Sans"/>
              </a:rPr>
              <a:t>Test each part of the system separately, make sure every feature works correctly on its own.</a:t>
            </a:r>
          </a:p>
          <a:p>
            <a:pPr algn="just">
              <a:lnSpc>
                <a:spcPts val="3500"/>
              </a:lnSpc>
            </a:pPr>
          </a:p>
          <a:p>
            <a:pPr algn="just">
              <a:lnSpc>
                <a:spcPts val="3500"/>
              </a:lnSpc>
            </a:pPr>
            <a:r>
              <a:rPr lang="en-US" sz="2500">
                <a:solidFill>
                  <a:srgbClr val="000000"/>
                </a:solidFill>
                <a:latin typeface="Canva Sans"/>
                <a:ea typeface="Canva Sans"/>
                <a:cs typeface="Canva Sans"/>
                <a:sym typeface="Canva Sans"/>
              </a:rPr>
              <a:t>2. Integration Testing</a:t>
            </a:r>
          </a:p>
          <a:p>
            <a:pPr algn="just" marL="0" indent="0" lvl="0">
              <a:lnSpc>
                <a:spcPts val="3500"/>
              </a:lnSpc>
              <a:spcBef>
                <a:spcPct val="0"/>
              </a:spcBef>
            </a:pPr>
            <a:r>
              <a:rPr lang="en-US" sz="2500">
                <a:solidFill>
                  <a:srgbClr val="000000"/>
                </a:solidFill>
                <a:latin typeface="Canva Sans"/>
                <a:ea typeface="Canva Sans"/>
                <a:cs typeface="Canva Sans"/>
                <a:sym typeface="Canva Sans"/>
              </a:rPr>
              <a:t>Combine all modules and test them together, ensure the app, server, an</a:t>
            </a:r>
            <a:r>
              <a:rPr lang="en-US" sz="2500" strike="noStrike" u="none">
                <a:solidFill>
                  <a:srgbClr val="000000"/>
                </a:solidFill>
                <a:latin typeface="Canva Sans"/>
                <a:ea typeface="Canva Sans"/>
                <a:cs typeface="Canva Sans"/>
                <a:sym typeface="Canva Sans"/>
              </a:rPr>
              <a:t>d</a:t>
            </a:r>
            <a:r>
              <a:rPr lang="en-US" sz="2500" strike="noStrike" u="none">
                <a:solidFill>
                  <a:srgbClr val="000000"/>
                </a:solidFill>
                <a:latin typeface="Canva Sans"/>
                <a:ea typeface="Canva Sans"/>
                <a:cs typeface="Canva Sans"/>
                <a:sym typeface="Canva Sans"/>
              </a:rPr>
              <a:t> NFC rea</a:t>
            </a:r>
            <a:r>
              <a:rPr lang="en-US" sz="2500" strike="noStrike" u="none">
                <a:solidFill>
                  <a:srgbClr val="000000"/>
                </a:solidFill>
                <a:latin typeface="Canva Sans"/>
                <a:ea typeface="Canva Sans"/>
                <a:cs typeface="Canva Sans"/>
                <a:sym typeface="Canva Sans"/>
              </a:rPr>
              <a:t>d</a:t>
            </a:r>
            <a:r>
              <a:rPr lang="en-US" sz="2500" strike="noStrike" u="none">
                <a:solidFill>
                  <a:srgbClr val="000000"/>
                </a:solidFill>
                <a:latin typeface="Canva Sans"/>
                <a:ea typeface="Canva Sans"/>
                <a:cs typeface="Canva Sans"/>
                <a:sym typeface="Canva Sans"/>
              </a:rPr>
              <a:t>er</a:t>
            </a:r>
            <a:r>
              <a:rPr lang="en-US" sz="2500" strike="noStrike" u="none">
                <a:solidFill>
                  <a:srgbClr val="000000"/>
                </a:solidFill>
                <a:latin typeface="Canva Sans"/>
                <a:ea typeface="Canva Sans"/>
                <a:cs typeface="Canva Sans"/>
                <a:sym typeface="Canva Sans"/>
              </a:rPr>
              <a:t> </a:t>
            </a:r>
            <a:r>
              <a:rPr lang="en-US" sz="2500" strike="noStrike" u="none">
                <a:solidFill>
                  <a:srgbClr val="000000"/>
                </a:solidFill>
                <a:latin typeface="Canva Sans"/>
                <a:ea typeface="Canva Sans"/>
                <a:cs typeface="Canva Sans"/>
                <a:sym typeface="Canva Sans"/>
              </a:rPr>
              <a:t>communic</a:t>
            </a:r>
            <a:r>
              <a:rPr lang="en-US" sz="2500" strike="noStrike" u="none">
                <a:solidFill>
                  <a:srgbClr val="000000"/>
                </a:solidFill>
                <a:latin typeface="Canva Sans"/>
                <a:ea typeface="Canva Sans"/>
                <a:cs typeface="Canva Sans"/>
                <a:sym typeface="Canva Sans"/>
              </a:rPr>
              <a:t>a</a:t>
            </a:r>
            <a:r>
              <a:rPr lang="en-US" sz="2500" strike="noStrike" u="none">
                <a:solidFill>
                  <a:srgbClr val="000000"/>
                </a:solidFill>
                <a:latin typeface="Canva Sans"/>
                <a:ea typeface="Canva Sans"/>
                <a:cs typeface="Canva Sans"/>
                <a:sym typeface="Canva Sans"/>
              </a:rPr>
              <a:t>te</a:t>
            </a:r>
            <a:r>
              <a:rPr lang="en-US" sz="2500" strike="noStrike" u="none">
                <a:solidFill>
                  <a:srgbClr val="000000"/>
                </a:solidFill>
                <a:latin typeface="Canva Sans"/>
                <a:ea typeface="Canva Sans"/>
                <a:cs typeface="Canva Sans"/>
                <a:sym typeface="Canva Sans"/>
              </a:rPr>
              <a:t> </a:t>
            </a:r>
            <a:r>
              <a:rPr lang="en-US" sz="2500" strike="noStrike" u="none">
                <a:solidFill>
                  <a:srgbClr val="000000"/>
                </a:solidFill>
                <a:latin typeface="Canva Sans"/>
                <a:ea typeface="Canva Sans"/>
                <a:cs typeface="Canva Sans"/>
                <a:sym typeface="Canva Sans"/>
              </a:rPr>
              <a:t>proper</a:t>
            </a:r>
            <a:r>
              <a:rPr lang="en-US" sz="2500" strike="noStrike" u="none">
                <a:solidFill>
                  <a:srgbClr val="000000"/>
                </a:solidFill>
                <a:latin typeface="Canva Sans"/>
                <a:ea typeface="Canva Sans"/>
                <a:cs typeface="Canva Sans"/>
                <a:sym typeface="Canva Sans"/>
              </a:rPr>
              <a:t>l</a:t>
            </a:r>
            <a:r>
              <a:rPr lang="en-US" sz="2500" strike="noStrike" u="none">
                <a:solidFill>
                  <a:srgbClr val="000000"/>
                </a:solidFill>
                <a:latin typeface="Canva Sans"/>
                <a:ea typeface="Canva Sans"/>
                <a:cs typeface="Canva Sans"/>
                <a:sym typeface="Canva Sans"/>
              </a:rPr>
              <a:t>y.</a:t>
            </a:r>
          </a:p>
          <a:p>
            <a:pPr algn="just" marL="0" indent="0" lvl="0">
              <a:lnSpc>
                <a:spcPts val="3500"/>
              </a:lnSpc>
              <a:spcBef>
                <a:spcPct val="0"/>
              </a:spcBef>
            </a:pPr>
          </a:p>
          <a:p>
            <a:pPr algn="just" marL="0" indent="0" lvl="0">
              <a:lnSpc>
                <a:spcPts val="3500"/>
              </a:lnSpc>
              <a:spcBef>
                <a:spcPct val="0"/>
              </a:spcBef>
            </a:pPr>
            <a:r>
              <a:rPr lang="en-US" sz="2500" strike="noStrike" u="none">
                <a:solidFill>
                  <a:srgbClr val="000000"/>
                </a:solidFill>
                <a:latin typeface="Canva Sans"/>
                <a:ea typeface="Canva Sans"/>
                <a:cs typeface="Canva Sans"/>
                <a:sym typeface="Canva Sans"/>
              </a:rPr>
              <a:t>3. System Test</a:t>
            </a:r>
            <a:r>
              <a:rPr lang="en-US" sz="2500" strike="noStrike" u="none">
                <a:solidFill>
                  <a:srgbClr val="000000"/>
                </a:solidFill>
                <a:latin typeface="Canva Sans"/>
                <a:ea typeface="Canva Sans"/>
                <a:cs typeface="Canva Sans"/>
                <a:sym typeface="Canva Sans"/>
              </a:rPr>
              <a:t>i</a:t>
            </a:r>
            <a:r>
              <a:rPr lang="en-US" sz="2500" strike="noStrike" u="none">
                <a:solidFill>
                  <a:srgbClr val="000000"/>
                </a:solidFill>
                <a:latin typeface="Canva Sans"/>
                <a:ea typeface="Canva Sans"/>
                <a:cs typeface="Canva Sans"/>
                <a:sym typeface="Canva Sans"/>
              </a:rPr>
              <a:t>ng</a:t>
            </a:r>
          </a:p>
          <a:p>
            <a:pPr algn="just" marL="0" indent="0" lvl="0">
              <a:lnSpc>
                <a:spcPts val="3500"/>
              </a:lnSpc>
              <a:spcBef>
                <a:spcPct val="0"/>
              </a:spcBef>
            </a:pPr>
            <a:r>
              <a:rPr lang="en-US" sz="2500" strike="noStrike" u="none">
                <a:solidFill>
                  <a:srgbClr val="000000"/>
                </a:solidFill>
                <a:latin typeface="Canva Sans"/>
                <a:ea typeface="Canva Sans"/>
                <a:cs typeface="Canva Sans"/>
                <a:sym typeface="Canva Sans"/>
              </a:rPr>
              <a:t>Tes</a:t>
            </a:r>
            <a:r>
              <a:rPr lang="en-US" sz="2500" strike="noStrike" u="none">
                <a:solidFill>
                  <a:srgbClr val="000000"/>
                </a:solidFill>
                <a:latin typeface="Canva Sans"/>
                <a:ea typeface="Canva Sans"/>
                <a:cs typeface="Canva Sans"/>
                <a:sym typeface="Canva Sans"/>
              </a:rPr>
              <a:t>t</a:t>
            </a:r>
            <a:r>
              <a:rPr lang="en-US" sz="2500" strike="noStrike" u="none">
                <a:solidFill>
                  <a:srgbClr val="000000"/>
                </a:solidFill>
                <a:latin typeface="Canva Sans"/>
                <a:ea typeface="Canva Sans"/>
                <a:cs typeface="Canva Sans"/>
                <a:sym typeface="Canva Sans"/>
              </a:rPr>
              <a:t> </a:t>
            </a:r>
            <a:r>
              <a:rPr lang="en-US" sz="2500" strike="noStrike" u="none">
                <a:solidFill>
                  <a:srgbClr val="000000"/>
                </a:solidFill>
                <a:latin typeface="Canva Sans"/>
                <a:ea typeface="Canva Sans"/>
                <a:cs typeface="Canva Sans"/>
                <a:sym typeface="Canva Sans"/>
              </a:rPr>
              <a:t>t</a:t>
            </a:r>
            <a:r>
              <a:rPr lang="en-US" sz="2500" strike="noStrike" u="none">
                <a:solidFill>
                  <a:srgbClr val="000000"/>
                </a:solidFill>
                <a:latin typeface="Canva Sans"/>
                <a:ea typeface="Canva Sans"/>
                <a:cs typeface="Canva Sans"/>
                <a:sym typeface="Canva Sans"/>
              </a:rPr>
              <a:t>he who</a:t>
            </a:r>
            <a:r>
              <a:rPr lang="en-US" sz="2500" strike="noStrike" u="none">
                <a:solidFill>
                  <a:srgbClr val="000000"/>
                </a:solidFill>
                <a:latin typeface="Canva Sans"/>
                <a:ea typeface="Canva Sans"/>
                <a:cs typeface="Canva Sans"/>
                <a:sym typeface="Canva Sans"/>
              </a:rPr>
              <a:t>le </a:t>
            </a:r>
            <a:r>
              <a:rPr lang="en-US" sz="2500" strike="noStrike" u="none">
                <a:solidFill>
                  <a:srgbClr val="000000"/>
                </a:solidFill>
                <a:latin typeface="Canva Sans"/>
                <a:ea typeface="Canva Sans"/>
                <a:cs typeface="Canva Sans"/>
                <a:sym typeface="Canva Sans"/>
              </a:rPr>
              <a:t>system in real situations, try real scenarios: val</a:t>
            </a:r>
            <a:r>
              <a:rPr lang="en-US" sz="2500" strike="noStrike" u="none">
                <a:solidFill>
                  <a:srgbClr val="000000"/>
                </a:solidFill>
                <a:latin typeface="Canva Sans"/>
                <a:ea typeface="Canva Sans"/>
                <a:cs typeface="Canva Sans"/>
                <a:sym typeface="Canva Sans"/>
              </a:rPr>
              <a:t>i</a:t>
            </a:r>
            <a:r>
              <a:rPr lang="en-US" sz="2500" strike="noStrike" u="none">
                <a:solidFill>
                  <a:srgbClr val="000000"/>
                </a:solidFill>
                <a:latin typeface="Canva Sans"/>
                <a:ea typeface="Canva Sans"/>
                <a:cs typeface="Canva Sans"/>
                <a:sym typeface="Canva Sans"/>
              </a:rPr>
              <a:t>d/invalid users, los</a:t>
            </a:r>
            <a:r>
              <a:rPr lang="en-US" sz="2500" strike="noStrike" u="none">
                <a:solidFill>
                  <a:srgbClr val="000000"/>
                </a:solidFill>
                <a:latin typeface="Canva Sans"/>
                <a:ea typeface="Canva Sans"/>
                <a:cs typeface="Canva Sans"/>
                <a:sym typeface="Canva Sans"/>
              </a:rPr>
              <a:t>t </a:t>
            </a:r>
            <a:r>
              <a:rPr lang="en-US" sz="2500" strike="noStrike" u="none">
                <a:solidFill>
                  <a:srgbClr val="000000"/>
                </a:solidFill>
                <a:latin typeface="Canva Sans"/>
                <a:ea typeface="Canva Sans"/>
                <a:cs typeface="Canva Sans"/>
                <a:sym typeface="Canva Sans"/>
              </a:rPr>
              <a:t>device, n</a:t>
            </a:r>
            <a:r>
              <a:rPr lang="en-US" sz="2500" strike="noStrike" u="none">
                <a:solidFill>
                  <a:srgbClr val="000000"/>
                </a:solidFill>
                <a:latin typeface="Canva Sans"/>
                <a:ea typeface="Canva Sans"/>
                <a:cs typeface="Canva Sans"/>
                <a:sym typeface="Canva Sans"/>
              </a:rPr>
              <a:t>o</a:t>
            </a:r>
            <a:r>
              <a:rPr lang="en-US" sz="2500" strike="noStrike" u="none">
                <a:solidFill>
                  <a:srgbClr val="000000"/>
                </a:solidFill>
                <a:latin typeface="Canva Sans"/>
                <a:ea typeface="Canva Sans"/>
                <a:cs typeface="Canva Sans"/>
                <a:sym typeface="Canva Sans"/>
              </a:rPr>
              <a:t> internet, etc.</a:t>
            </a:r>
          </a:p>
          <a:p>
            <a:pPr algn="just" marL="0" indent="0" lvl="0">
              <a:lnSpc>
                <a:spcPts val="3500"/>
              </a:lnSpc>
              <a:spcBef>
                <a:spcPct val="0"/>
              </a:spcBef>
            </a:pPr>
          </a:p>
          <a:p>
            <a:pPr algn="just" marL="0" indent="0" lvl="0">
              <a:lnSpc>
                <a:spcPts val="3500"/>
              </a:lnSpc>
              <a:spcBef>
                <a:spcPct val="0"/>
              </a:spcBef>
            </a:pPr>
            <a:r>
              <a:rPr lang="en-US" sz="2500" strike="noStrike" u="none">
                <a:solidFill>
                  <a:srgbClr val="000000"/>
                </a:solidFill>
                <a:latin typeface="Canva Sans"/>
                <a:ea typeface="Canva Sans"/>
                <a:cs typeface="Canva Sans"/>
                <a:sym typeface="Canva Sans"/>
              </a:rPr>
              <a:t>4. Security Testing</a:t>
            </a:r>
          </a:p>
          <a:p>
            <a:pPr algn="just" marL="0" indent="0" lvl="0">
              <a:lnSpc>
                <a:spcPts val="3500"/>
              </a:lnSpc>
              <a:spcBef>
                <a:spcPct val="0"/>
              </a:spcBef>
            </a:pPr>
            <a:r>
              <a:rPr lang="en-US" sz="2500" strike="noStrike" u="none">
                <a:solidFill>
                  <a:srgbClr val="000000"/>
                </a:solidFill>
                <a:latin typeface="Canva Sans"/>
                <a:ea typeface="Canva Sans"/>
                <a:cs typeface="Canva Sans"/>
                <a:sym typeface="Canva Sans"/>
              </a:rPr>
              <a:t>Check data protection and prevent unauthorized access, test for NFC cloning, replay attacks, and data encryption.</a:t>
            </a:r>
          </a:p>
          <a:p>
            <a:pPr algn="just" marL="0" indent="0" lvl="0">
              <a:lnSpc>
                <a:spcPts val="3500"/>
              </a:lnSpc>
              <a:spcBef>
                <a:spcPct val="0"/>
              </a:spcBef>
            </a:pPr>
          </a:p>
          <a:p>
            <a:pPr algn="just" marL="0" indent="0" lvl="0">
              <a:lnSpc>
                <a:spcPts val="3500"/>
              </a:lnSpc>
              <a:spcBef>
                <a:spcPct val="0"/>
              </a:spcBef>
            </a:pPr>
            <a:r>
              <a:rPr lang="en-US" sz="2500" strike="noStrike" u="none">
                <a:solidFill>
                  <a:srgbClr val="000000"/>
                </a:solidFill>
                <a:latin typeface="Canva Sans"/>
                <a:ea typeface="Canva Sans"/>
                <a:cs typeface="Canva Sans"/>
                <a:sym typeface="Canva Sans"/>
              </a:rPr>
              <a:t>5. Usability Testing</a:t>
            </a:r>
          </a:p>
          <a:p>
            <a:pPr algn="just" marL="0" indent="0" lvl="0">
              <a:lnSpc>
                <a:spcPts val="3500"/>
              </a:lnSpc>
              <a:spcBef>
                <a:spcPct val="0"/>
              </a:spcBef>
            </a:pPr>
            <a:r>
              <a:rPr lang="en-US" sz="2500" strike="noStrike" u="none">
                <a:solidFill>
                  <a:srgbClr val="000000"/>
                </a:solidFill>
                <a:latin typeface="Canva Sans"/>
                <a:ea typeface="Canva Sans"/>
                <a:cs typeface="Canva Sans"/>
                <a:sym typeface="Canva Sans"/>
              </a:rPr>
              <a:t>Let students and staff use the app and give feedback, measure ease of use, speed, and satisfaction.</a:t>
            </a:r>
          </a:p>
          <a:p>
            <a:pPr algn="just" marL="0" indent="0" lvl="0">
              <a:lnSpc>
                <a:spcPts val="3500"/>
              </a:lnSpc>
              <a:spcBef>
                <a:spcPct val="0"/>
              </a:spcBef>
            </a:pPr>
          </a:p>
          <a:p>
            <a:pPr algn="just" marL="0" indent="0" lvl="0">
              <a:lnSpc>
                <a:spcPts val="3500"/>
              </a:lnSpc>
              <a:spcBef>
                <a:spcPct val="0"/>
              </a:spcBef>
            </a:pPr>
            <a:r>
              <a:rPr lang="en-US" sz="2500" strike="noStrike" u="none">
                <a:solidFill>
                  <a:srgbClr val="000000"/>
                </a:solidFill>
                <a:latin typeface="Canva Sans"/>
                <a:ea typeface="Canva Sans"/>
                <a:cs typeface="Canva Sans"/>
                <a:sym typeface="Canva Sans"/>
              </a:rPr>
              <a:t>6. Performance Evaluation</a:t>
            </a:r>
          </a:p>
          <a:p>
            <a:pPr algn="just" marL="0" indent="0" lvl="0">
              <a:lnSpc>
                <a:spcPts val="3500"/>
              </a:lnSpc>
              <a:spcBef>
                <a:spcPct val="0"/>
              </a:spcBef>
            </a:pPr>
            <a:r>
              <a:rPr lang="en-US" sz="2500" strike="noStrike" u="none">
                <a:solidFill>
                  <a:srgbClr val="000000"/>
                </a:solidFill>
                <a:latin typeface="Canva Sans"/>
                <a:ea typeface="Canva Sans"/>
                <a:cs typeface="Canva Sans"/>
                <a:sym typeface="Canva Sans"/>
              </a:rPr>
              <a:t>Evaluate how the system performs under heavy use, example measure speed, response time, and reliability.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046149" y="1142790"/>
            <a:ext cx="930987" cy="735480"/>
          </a:xfrm>
          <a:custGeom>
            <a:avLst/>
            <a:gdLst/>
            <a:ahLst/>
            <a:cxnLst/>
            <a:rect r="r" b="b" t="t" l="l"/>
            <a:pathLst>
              <a:path h="735480" w="930987">
                <a:moveTo>
                  <a:pt x="0" y="0"/>
                </a:moveTo>
                <a:lnTo>
                  <a:pt x="930987" y="0"/>
                </a:lnTo>
                <a:lnTo>
                  <a:pt x="930987" y="735480"/>
                </a:lnTo>
                <a:lnTo>
                  <a:pt x="0" y="735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59258">
            <a:off x="15834644" y="8510096"/>
            <a:ext cx="599670" cy="723584"/>
          </a:xfrm>
          <a:custGeom>
            <a:avLst/>
            <a:gdLst/>
            <a:ahLst/>
            <a:cxnLst/>
            <a:rect r="r" b="b" t="t" l="l"/>
            <a:pathLst>
              <a:path h="723584" w="599670">
                <a:moveTo>
                  <a:pt x="0" y="0"/>
                </a:moveTo>
                <a:lnTo>
                  <a:pt x="599670" y="0"/>
                </a:lnTo>
                <a:lnTo>
                  <a:pt x="599670" y="723584"/>
                </a:lnTo>
                <a:lnTo>
                  <a:pt x="0" y="723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144438">
            <a:off x="-635567" y="8053256"/>
            <a:ext cx="2672539" cy="2542252"/>
          </a:xfrm>
          <a:custGeom>
            <a:avLst/>
            <a:gdLst/>
            <a:ahLst/>
            <a:cxnLst/>
            <a:rect r="r" b="b" t="t" l="l"/>
            <a:pathLst>
              <a:path h="2542252" w="2672539">
                <a:moveTo>
                  <a:pt x="0" y="0"/>
                </a:moveTo>
                <a:lnTo>
                  <a:pt x="2672539" y="0"/>
                </a:lnTo>
                <a:lnTo>
                  <a:pt x="2672539" y="2542253"/>
                </a:lnTo>
                <a:lnTo>
                  <a:pt x="0" y="2542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615969">
            <a:off x="708916" y="770454"/>
            <a:ext cx="830713" cy="773602"/>
          </a:xfrm>
          <a:custGeom>
            <a:avLst/>
            <a:gdLst/>
            <a:ahLst/>
            <a:cxnLst/>
            <a:rect r="r" b="b" t="t" l="l"/>
            <a:pathLst>
              <a:path h="773602" w="830713">
                <a:moveTo>
                  <a:pt x="0" y="0"/>
                </a:moveTo>
                <a:lnTo>
                  <a:pt x="830714" y="0"/>
                </a:lnTo>
                <a:lnTo>
                  <a:pt x="830714" y="773602"/>
                </a:lnTo>
                <a:lnTo>
                  <a:pt x="0" y="7736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378377" y="5916774"/>
            <a:ext cx="3531247" cy="4114800"/>
          </a:xfrm>
          <a:custGeom>
            <a:avLst/>
            <a:gdLst/>
            <a:ahLst/>
            <a:cxnLst/>
            <a:rect r="r" b="b" t="t" l="l"/>
            <a:pathLst>
              <a:path h="4114800" w="3531247">
                <a:moveTo>
                  <a:pt x="0" y="0"/>
                </a:moveTo>
                <a:lnTo>
                  <a:pt x="3531246" y="0"/>
                </a:lnTo>
                <a:lnTo>
                  <a:pt x="353124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3431463" y="2323104"/>
            <a:ext cx="11425075" cy="3224364"/>
            <a:chOff x="0" y="0"/>
            <a:chExt cx="15233433" cy="4299152"/>
          </a:xfrm>
        </p:grpSpPr>
        <p:sp>
          <p:nvSpPr>
            <p:cNvPr name="TextBox 8" id="8"/>
            <p:cNvSpPr txBox="true"/>
            <p:nvPr/>
          </p:nvSpPr>
          <p:spPr>
            <a:xfrm rot="0">
              <a:off x="0" y="2535251"/>
              <a:ext cx="15233433" cy="1763900"/>
            </a:xfrm>
            <a:prstGeom prst="rect">
              <a:avLst/>
            </a:prstGeom>
          </p:spPr>
          <p:txBody>
            <a:bodyPr anchor="t" rtlCol="false" tIns="0" lIns="0" bIns="0" rIns="0">
              <a:spAutoFit/>
            </a:bodyPr>
            <a:lstStyle/>
            <a:p>
              <a:pPr algn="ctr">
                <a:lnSpc>
                  <a:spcPts val="10646"/>
                </a:lnSpc>
              </a:pPr>
              <a:r>
                <a:rPr lang="en-US" sz="8517" spc="425">
                  <a:solidFill>
                    <a:srgbClr val="000000"/>
                  </a:solidFill>
                  <a:latin typeface="League Spartan"/>
                  <a:ea typeface="League Spartan"/>
                  <a:cs typeface="League Spartan"/>
                  <a:sym typeface="League Spartan"/>
                </a:rPr>
                <a:t>PROJECT TIMELINE</a:t>
              </a:r>
            </a:p>
          </p:txBody>
        </p:sp>
        <p:sp>
          <p:nvSpPr>
            <p:cNvPr name="TextBox 9" id="9"/>
            <p:cNvSpPr txBox="true"/>
            <p:nvPr/>
          </p:nvSpPr>
          <p:spPr>
            <a:xfrm rot="0">
              <a:off x="0" y="133350"/>
              <a:ext cx="15233433" cy="2284819"/>
            </a:xfrm>
            <a:prstGeom prst="rect">
              <a:avLst/>
            </a:prstGeom>
          </p:spPr>
          <p:txBody>
            <a:bodyPr anchor="t" rtlCol="false" tIns="0" lIns="0" bIns="0" rIns="0">
              <a:spAutoFit/>
            </a:bodyPr>
            <a:lstStyle/>
            <a:p>
              <a:pPr algn="ctr">
                <a:lnSpc>
                  <a:spcPts val="1252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8566845">
            <a:off x="17914174" y="8343131"/>
            <a:ext cx="747652" cy="541113"/>
          </a:xfrm>
          <a:custGeom>
            <a:avLst/>
            <a:gdLst/>
            <a:ahLst/>
            <a:cxnLst/>
            <a:rect r="r" b="b" t="t" l="l"/>
            <a:pathLst>
              <a:path h="541113" w="747652">
                <a:moveTo>
                  <a:pt x="0" y="0"/>
                </a:moveTo>
                <a:lnTo>
                  <a:pt x="747652" y="0"/>
                </a:lnTo>
                <a:lnTo>
                  <a:pt x="747652" y="541113"/>
                </a:lnTo>
                <a:lnTo>
                  <a:pt x="0" y="541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22478">
            <a:off x="2156722" y="8975487"/>
            <a:ext cx="599338" cy="565625"/>
          </a:xfrm>
          <a:custGeom>
            <a:avLst/>
            <a:gdLst/>
            <a:ahLst/>
            <a:cxnLst/>
            <a:rect r="r" b="b" t="t" l="l"/>
            <a:pathLst>
              <a:path h="565625" w="599338">
                <a:moveTo>
                  <a:pt x="0" y="0"/>
                </a:moveTo>
                <a:lnTo>
                  <a:pt x="599338" y="0"/>
                </a:lnTo>
                <a:lnTo>
                  <a:pt x="599338" y="565626"/>
                </a:lnTo>
                <a:lnTo>
                  <a:pt x="0" y="565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889450" y="9521352"/>
            <a:ext cx="1237793" cy="629727"/>
          </a:xfrm>
          <a:custGeom>
            <a:avLst/>
            <a:gdLst/>
            <a:ahLst/>
            <a:cxnLst/>
            <a:rect r="r" b="b" t="t" l="l"/>
            <a:pathLst>
              <a:path h="629727" w="1237793">
                <a:moveTo>
                  <a:pt x="0" y="0"/>
                </a:moveTo>
                <a:lnTo>
                  <a:pt x="1237793" y="0"/>
                </a:lnTo>
                <a:lnTo>
                  <a:pt x="1237793" y="629727"/>
                </a:lnTo>
                <a:lnTo>
                  <a:pt x="0" y="629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8558" y="163925"/>
            <a:ext cx="1212646" cy="616934"/>
          </a:xfrm>
          <a:custGeom>
            <a:avLst/>
            <a:gdLst/>
            <a:ahLst/>
            <a:cxnLst/>
            <a:rect r="r" b="b" t="t" l="l"/>
            <a:pathLst>
              <a:path h="616934" w="1212646">
                <a:moveTo>
                  <a:pt x="0" y="0"/>
                </a:moveTo>
                <a:lnTo>
                  <a:pt x="1212646" y="0"/>
                </a:lnTo>
                <a:lnTo>
                  <a:pt x="1212646" y="616934"/>
                </a:lnTo>
                <a:lnTo>
                  <a:pt x="0" y="6169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209427" y="196167"/>
            <a:ext cx="9869146" cy="923925"/>
          </a:xfrm>
          <a:prstGeom prst="rect">
            <a:avLst/>
          </a:prstGeom>
        </p:spPr>
        <p:txBody>
          <a:bodyPr anchor="t" rtlCol="false" tIns="0" lIns="0" bIns="0" rIns="0">
            <a:spAutoFit/>
          </a:bodyPr>
          <a:lstStyle/>
          <a:p>
            <a:pPr algn="l">
              <a:lnSpc>
                <a:spcPts val="6750"/>
              </a:lnSpc>
            </a:pPr>
            <a:r>
              <a:rPr lang="en-US" sz="7500" spc="-150" b="true">
                <a:solidFill>
                  <a:srgbClr val="000000"/>
                </a:solidFill>
                <a:latin typeface="Proxima Nova Bold"/>
                <a:ea typeface="Proxima Nova Bold"/>
                <a:cs typeface="Proxima Nova Bold"/>
                <a:sym typeface="Proxima Nova Bold"/>
              </a:rPr>
              <a:t>Project Timeline (2025)</a:t>
            </a:r>
          </a:p>
        </p:txBody>
      </p:sp>
      <p:sp>
        <p:nvSpPr>
          <p:cNvPr name="Freeform 7" id="7"/>
          <p:cNvSpPr/>
          <p:nvPr/>
        </p:nvSpPr>
        <p:spPr>
          <a:xfrm flipH="false" flipV="false" rot="0">
            <a:off x="1492739" y="1120092"/>
            <a:ext cx="15302523" cy="8846224"/>
          </a:xfrm>
          <a:custGeom>
            <a:avLst/>
            <a:gdLst/>
            <a:ahLst/>
            <a:cxnLst/>
            <a:rect r="r" b="b" t="t" l="l"/>
            <a:pathLst>
              <a:path h="8846224" w="15302523">
                <a:moveTo>
                  <a:pt x="0" y="0"/>
                </a:moveTo>
                <a:lnTo>
                  <a:pt x="15302522" y="0"/>
                </a:lnTo>
                <a:lnTo>
                  <a:pt x="15302522" y="8846224"/>
                </a:lnTo>
                <a:lnTo>
                  <a:pt x="0" y="8846224"/>
                </a:lnTo>
                <a:lnTo>
                  <a:pt x="0" y="0"/>
                </a:lnTo>
                <a:close/>
              </a:path>
            </a:pathLst>
          </a:custGeom>
          <a:blipFill>
            <a:blip r:embed="rId8"/>
            <a:stretch>
              <a:fillRect l="0" t="0" r="0" b="-330"/>
            </a:stretch>
          </a:blipFill>
          <a:ln w="38100" cap="sq">
            <a:solidFill>
              <a:srgbClr val="000000"/>
            </a:solid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TextBox 2" id="2"/>
          <p:cNvSpPr txBox="true"/>
          <p:nvPr/>
        </p:nvSpPr>
        <p:spPr>
          <a:xfrm rot="0">
            <a:off x="3549929" y="628470"/>
            <a:ext cx="11188142" cy="1048110"/>
          </a:xfrm>
          <a:prstGeom prst="rect">
            <a:avLst/>
          </a:prstGeom>
        </p:spPr>
        <p:txBody>
          <a:bodyPr anchor="t" rtlCol="false" tIns="0" lIns="0" bIns="0" rIns="0">
            <a:spAutoFit/>
          </a:bodyPr>
          <a:lstStyle/>
          <a:p>
            <a:pPr algn="l">
              <a:lnSpc>
                <a:spcPts val="7652"/>
              </a:lnSpc>
            </a:pPr>
            <a:r>
              <a:rPr lang="en-US" sz="8502" spc="-170" b="true">
                <a:solidFill>
                  <a:srgbClr val="000000"/>
                </a:solidFill>
                <a:latin typeface="Proxima Nova Bold"/>
                <a:ea typeface="Proxima Nova Bold"/>
                <a:cs typeface="Proxima Nova Bold"/>
                <a:sym typeface="Proxima Nova Bold"/>
              </a:rPr>
              <a:t>Project Timeline (2026)</a:t>
            </a:r>
          </a:p>
        </p:txBody>
      </p:sp>
      <p:sp>
        <p:nvSpPr>
          <p:cNvPr name="Freeform 3" id="3"/>
          <p:cNvSpPr/>
          <p:nvPr/>
        </p:nvSpPr>
        <p:spPr>
          <a:xfrm flipH="false" flipV="false" rot="-1253754">
            <a:off x="-1253678" y="-2580389"/>
            <a:ext cx="3708464" cy="4114800"/>
          </a:xfrm>
          <a:custGeom>
            <a:avLst/>
            <a:gdLst/>
            <a:ahLst/>
            <a:cxnLst/>
            <a:rect r="r" b="b" t="t" l="l"/>
            <a:pathLst>
              <a:path h="4114800" w="3708464">
                <a:moveTo>
                  <a:pt x="0" y="0"/>
                </a:moveTo>
                <a:lnTo>
                  <a:pt x="3708464" y="0"/>
                </a:lnTo>
                <a:lnTo>
                  <a:pt x="37084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53754">
            <a:off x="16796233" y="-2057400"/>
            <a:ext cx="3708464" cy="4114800"/>
          </a:xfrm>
          <a:custGeom>
            <a:avLst/>
            <a:gdLst/>
            <a:ahLst/>
            <a:cxnLst/>
            <a:rect r="r" b="b" t="t" l="l"/>
            <a:pathLst>
              <a:path h="4114800" w="3708464">
                <a:moveTo>
                  <a:pt x="0" y="0"/>
                </a:moveTo>
                <a:lnTo>
                  <a:pt x="3708463" y="0"/>
                </a:lnTo>
                <a:lnTo>
                  <a:pt x="370846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53754">
            <a:off x="63100" y="9403378"/>
            <a:ext cx="3708464" cy="4114800"/>
          </a:xfrm>
          <a:custGeom>
            <a:avLst/>
            <a:gdLst/>
            <a:ahLst/>
            <a:cxnLst/>
            <a:rect r="r" b="b" t="t" l="l"/>
            <a:pathLst>
              <a:path h="4114800" w="3708464">
                <a:moveTo>
                  <a:pt x="0" y="0"/>
                </a:moveTo>
                <a:lnTo>
                  <a:pt x="3708464" y="0"/>
                </a:lnTo>
                <a:lnTo>
                  <a:pt x="370846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92248" y="2124146"/>
            <a:ext cx="17503503" cy="6038709"/>
          </a:xfrm>
          <a:custGeom>
            <a:avLst/>
            <a:gdLst/>
            <a:ahLst/>
            <a:cxnLst/>
            <a:rect r="r" b="b" t="t" l="l"/>
            <a:pathLst>
              <a:path h="6038709" w="17503503">
                <a:moveTo>
                  <a:pt x="0" y="0"/>
                </a:moveTo>
                <a:lnTo>
                  <a:pt x="17503504" y="0"/>
                </a:lnTo>
                <a:lnTo>
                  <a:pt x="17503504" y="6038708"/>
                </a:lnTo>
                <a:lnTo>
                  <a:pt x="0" y="6038708"/>
                </a:lnTo>
                <a:lnTo>
                  <a:pt x="0" y="0"/>
                </a:lnTo>
                <a:close/>
              </a:path>
            </a:pathLst>
          </a:custGeom>
          <a:blipFill>
            <a:blip r:embed="rId8"/>
            <a:stretch>
              <a:fillRect l="0" t="0" r="0" b="0"/>
            </a:stretch>
          </a:blipFill>
          <a:ln w="38100" cap="sq">
            <a:solidFill>
              <a:srgbClr val="000000"/>
            </a:solid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2313715" y="1510530"/>
            <a:ext cx="6275956" cy="7265940"/>
          </a:xfrm>
          <a:custGeom>
            <a:avLst/>
            <a:gdLst/>
            <a:ahLst/>
            <a:cxnLst/>
            <a:rect r="r" b="b" t="t" l="l"/>
            <a:pathLst>
              <a:path h="7265940" w="6275956">
                <a:moveTo>
                  <a:pt x="0" y="0"/>
                </a:moveTo>
                <a:lnTo>
                  <a:pt x="6275956" y="0"/>
                </a:lnTo>
                <a:lnTo>
                  <a:pt x="6275956" y="7265940"/>
                </a:lnTo>
                <a:lnTo>
                  <a:pt x="0" y="72659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465559" y="6834901"/>
            <a:ext cx="1704522" cy="1719568"/>
          </a:xfrm>
          <a:custGeom>
            <a:avLst/>
            <a:gdLst/>
            <a:ahLst/>
            <a:cxnLst/>
            <a:rect r="r" b="b" t="t" l="l"/>
            <a:pathLst>
              <a:path h="1719568" w="1704522">
                <a:moveTo>
                  <a:pt x="0" y="0"/>
                </a:moveTo>
                <a:lnTo>
                  <a:pt x="1704522" y="0"/>
                </a:lnTo>
                <a:lnTo>
                  <a:pt x="1704522" y="1719568"/>
                </a:lnTo>
                <a:lnTo>
                  <a:pt x="0" y="171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8289556" y="1788856"/>
            <a:ext cx="2659459" cy="1505918"/>
          </a:xfrm>
          <a:custGeom>
            <a:avLst/>
            <a:gdLst/>
            <a:ahLst/>
            <a:cxnLst/>
            <a:rect r="r" b="b" t="t" l="l"/>
            <a:pathLst>
              <a:path h="1505918" w="2659459">
                <a:moveTo>
                  <a:pt x="2659458" y="0"/>
                </a:moveTo>
                <a:lnTo>
                  <a:pt x="0" y="0"/>
                </a:lnTo>
                <a:lnTo>
                  <a:pt x="0" y="1505919"/>
                </a:lnTo>
                <a:lnTo>
                  <a:pt x="2659458" y="1505919"/>
                </a:lnTo>
                <a:lnTo>
                  <a:pt x="265945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6046149" y="1142790"/>
            <a:ext cx="930987" cy="735480"/>
          </a:xfrm>
          <a:custGeom>
            <a:avLst/>
            <a:gdLst/>
            <a:ahLst/>
            <a:cxnLst/>
            <a:rect r="r" b="b" t="t" l="l"/>
            <a:pathLst>
              <a:path h="735480" w="930987">
                <a:moveTo>
                  <a:pt x="0" y="0"/>
                </a:moveTo>
                <a:lnTo>
                  <a:pt x="930987" y="0"/>
                </a:lnTo>
                <a:lnTo>
                  <a:pt x="930987" y="735480"/>
                </a:lnTo>
                <a:lnTo>
                  <a:pt x="0" y="735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9359258">
            <a:off x="15834644" y="8510096"/>
            <a:ext cx="599670" cy="723584"/>
          </a:xfrm>
          <a:custGeom>
            <a:avLst/>
            <a:gdLst/>
            <a:ahLst/>
            <a:cxnLst/>
            <a:rect r="r" b="b" t="t" l="l"/>
            <a:pathLst>
              <a:path h="723584" w="599670">
                <a:moveTo>
                  <a:pt x="0" y="0"/>
                </a:moveTo>
                <a:lnTo>
                  <a:pt x="599670" y="0"/>
                </a:lnTo>
                <a:lnTo>
                  <a:pt x="599670" y="723584"/>
                </a:lnTo>
                <a:lnTo>
                  <a:pt x="0" y="7235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3144438">
            <a:off x="-635567" y="8053256"/>
            <a:ext cx="2672539" cy="2542252"/>
          </a:xfrm>
          <a:custGeom>
            <a:avLst/>
            <a:gdLst/>
            <a:ahLst/>
            <a:cxnLst/>
            <a:rect r="r" b="b" t="t" l="l"/>
            <a:pathLst>
              <a:path h="2542252" w="2672539">
                <a:moveTo>
                  <a:pt x="0" y="0"/>
                </a:moveTo>
                <a:lnTo>
                  <a:pt x="2672539" y="0"/>
                </a:lnTo>
                <a:lnTo>
                  <a:pt x="2672539" y="2542253"/>
                </a:lnTo>
                <a:lnTo>
                  <a:pt x="0" y="25422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5615969">
            <a:off x="708916" y="770454"/>
            <a:ext cx="830713" cy="773602"/>
          </a:xfrm>
          <a:custGeom>
            <a:avLst/>
            <a:gdLst/>
            <a:ahLst/>
            <a:cxnLst/>
            <a:rect r="r" b="b" t="t" l="l"/>
            <a:pathLst>
              <a:path h="773602" w="830713">
                <a:moveTo>
                  <a:pt x="0" y="0"/>
                </a:moveTo>
                <a:lnTo>
                  <a:pt x="830714" y="0"/>
                </a:lnTo>
                <a:lnTo>
                  <a:pt x="830714" y="773602"/>
                </a:lnTo>
                <a:lnTo>
                  <a:pt x="0" y="7736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8480111" y="3365612"/>
            <a:ext cx="8031531" cy="3870102"/>
          </a:xfrm>
          <a:prstGeom prst="rect">
            <a:avLst/>
          </a:prstGeom>
        </p:spPr>
        <p:txBody>
          <a:bodyPr anchor="t" rtlCol="false" tIns="0" lIns="0" bIns="0" rIns="0">
            <a:spAutoFit/>
          </a:bodyPr>
          <a:lstStyle/>
          <a:p>
            <a:pPr algn="ctr">
              <a:lnSpc>
                <a:spcPts val="9962"/>
              </a:lnSpc>
            </a:pPr>
            <a:r>
              <a:rPr lang="en-US" b="true" sz="11069" spc="-221">
                <a:solidFill>
                  <a:srgbClr val="000000"/>
                </a:solidFill>
                <a:latin typeface="Proxima Nova Bold"/>
                <a:ea typeface="Proxima Nova Bold"/>
                <a:cs typeface="Proxima Nova Bold"/>
                <a:sym typeface="Proxima Nova Bold"/>
              </a:rPr>
              <a:t>Ui Framework</a:t>
            </a:r>
          </a:p>
          <a:p>
            <a:pPr algn="ctr">
              <a:lnSpc>
                <a:spcPts val="9962"/>
              </a:lnSpc>
            </a:pPr>
            <a:r>
              <a:rPr lang="en-US" b="true" sz="11069" spc="-221">
                <a:solidFill>
                  <a:srgbClr val="000000"/>
                </a:solidFill>
                <a:latin typeface="Proxima Nova Bold"/>
                <a:ea typeface="Proxima Nova Bold"/>
                <a:cs typeface="Proxima Nova Bold"/>
                <a:sym typeface="Proxima Nova Bold"/>
              </a:rPr>
              <a:t>(Figma)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1804721" y="1484447"/>
            <a:ext cx="3940352" cy="8103553"/>
          </a:xfrm>
          <a:custGeom>
            <a:avLst/>
            <a:gdLst/>
            <a:ahLst/>
            <a:cxnLst/>
            <a:rect r="r" b="b" t="t" l="l"/>
            <a:pathLst>
              <a:path h="8103553" w="3940352">
                <a:moveTo>
                  <a:pt x="0" y="0"/>
                </a:moveTo>
                <a:lnTo>
                  <a:pt x="3940353" y="0"/>
                </a:lnTo>
                <a:lnTo>
                  <a:pt x="3940353" y="8103552"/>
                </a:lnTo>
                <a:lnTo>
                  <a:pt x="0" y="8103552"/>
                </a:lnTo>
                <a:lnTo>
                  <a:pt x="0" y="0"/>
                </a:lnTo>
                <a:close/>
              </a:path>
            </a:pathLst>
          </a:custGeom>
          <a:blipFill>
            <a:blip r:embed="rId2"/>
            <a:stretch>
              <a:fillRect l="0" t="0" r="0" b="0"/>
            </a:stretch>
          </a:blipFill>
        </p:spPr>
      </p:sp>
      <p:grpSp>
        <p:nvGrpSpPr>
          <p:cNvPr name="Group 3" id="3"/>
          <p:cNvGrpSpPr/>
          <p:nvPr/>
        </p:nvGrpSpPr>
        <p:grpSpPr>
          <a:xfrm rot="0">
            <a:off x="1917523" y="1580916"/>
            <a:ext cx="3714750" cy="7910615"/>
            <a:chOff x="0" y="0"/>
            <a:chExt cx="928789" cy="1977869"/>
          </a:xfrm>
        </p:grpSpPr>
        <p:sp>
          <p:nvSpPr>
            <p:cNvPr name="Freeform 4" id="4"/>
            <p:cNvSpPr/>
            <p:nvPr/>
          </p:nvSpPr>
          <p:spPr>
            <a:xfrm flipH="false" flipV="false" rot="0">
              <a:off x="0" y="0"/>
              <a:ext cx="928789" cy="1977869"/>
            </a:xfrm>
            <a:custGeom>
              <a:avLst/>
              <a:gdLst/>
              <a:ahLst/>
              <a:cxnLst/>
              <a:rect r="r" b="b" t="t" l="l"/>
              <a:pathLst>
                <a:path h="1977869" w="928789">
                  <a:moveTo>
                    <a:pt x="116710" y="0"/>
                  </a:moveTo>
                  <a:lnTo>
                    <a:pt x="812079" y="0"/>
                  </a:lnTo>
                  <a:cubicBezTo>
                    <a:pt x="843032" y="0"/>
                    <a:pt x="872718" y="12296"/>
                    <a:pt x="894605" y="34183"/>
                  </a:cubicBezTo>
                  <a:cubicBezTo>
                    <a:pt x="916493" y="56071"/>
                    <a:pt x="928789" y="85756"/>
                    <a:pt x="928789" y="116710"/>
                  </a:cubicBezTo>
                  <a:lnTo>
                    <a:pt x="928789" y="1861159"/>
                  </a:lnTo>
                  <a:cubicBezTo>
                    <a:pt x="928789" y="1925616"/>
                    <a:pt x="876536" y="1977869"/>
                    <a:pt x="812079" y="1977869"/>
                  </a:cubicBezTo>
                  <a:lnTo>
                    <a:pt x="116710" y="1977869"/>
                  </a:lnTo>
                  <a:cubicBezTo>
                    <a:pt x="52253" y="1977869"/>
                    <a:pt x="0" y="1925616"/>
                    <a:pt x="0" y="1861159"/>
                  </a:cubicBezTo>
                  <a:lnTo>
                    <a:pt x="0" y="116710"/>
                  </a:lnTo>
                  <a:cubicBezTo>
                    <a:pt x="0" y="52253"/>
                    <a:pt x="52253" y="0"/>
                    <a:pt x="116710" y="0"/>
                  </a:cubicBezTo>
                  <a:close/>
                </a:path>
              </a:pathLst>
            </a:custGeom>
            <a:solidFill>
              <a:srgbClr val="000000">
                <a:alpha val="0"/>
              </a:srgbClr>
            </a:solidFill>
            <a:ln w="12700">
              <a:solidFill>
                <a:srgbClr val="000000"/>
              </a:solidFill>
            </a:ln>
          </p:spPr>
        </p:sp>
      </p:grpSp>
      <p:sp>
        <p:nvSpPr>
          <p:cNvPr name="Freeform 5" id="5"/>
          <p:cNvSpPr/>
          <p:nvPr/>
        </p:nvSpPr>
        <p:spPr>
          <a:xfrm flipH="false" flipV="false" rot="0">
            <a:off x="198585" y="176161"/>
            <a:ext cx="535838" cy="535838"/>
          </a:xfrm>
          <a:custGeom>
            <a:avLst/>
            <a:gdLst/>
            <a:ahLst/>
            <a:cxnLst/>
            <a:rect r="r" b="b" t="t" l="l"/>
            <a:pathLst>
              <a:path h="535838" w="535838">
                <a:moveTo>
                  <a:pt x="0" y="0"/>
                </a:moveTo>
                <a:lnTo>
                  <a:pt x="535838" y="0"/>
                </a:lnTo>
                <a:lnTo>
                  <a:pt x="535838" y="535838"/>
                </a:lnTo>
                <a:lnTo>
                  <a:pt x="0" y="535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41561" y="219137"/>
            <a:ext cx="449886" cy="449886"/>
          </a:xfrm>
          <a:custGeom>
            <a:avLst/>
            <a:gdLst/>
            <a:ahLst/>
            <a:cxnLst/>
            <a:rect r="r" b="b" t="t" l="l"/>
            <a:pathLst>
              <a:path h="449886" w="449886">
                <a:moveTo>
                  <a:pt x="0" y="0"/>
                </a:moveTo>
                <a:lnTo>
                  <a:pt x="449886" y="0"/>
                </a:lnTo>
                <a:lnTo>
                  <a:pt x="449886" y="449886"/>
                </a:lnTo>
                <a:lnTo>
                  <a:pt x="0" y="4498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300474" y="1950426"/>
            <a:ext cx="948847" cy="291770"/>
          </a:xfrm>
          <a:custGeom>
            <a:avLst/>
            <a:gdLst/>
            <a:ahLst/>
            <a:cxnLst/>
            <a:rect r="r" b="b" t="t" l="l"/>
            <a:pathLst>
              <a:path h="291770" w="948847">
                <a:moveTo>
                  <a:pt x="0" y="0"/>
                </a:moveTo>
                <a:lnTo>
                  <a:pt x="948847" y="0"/>
                </a:lnTo>
                <a:lnTo>
                  <a:pt x="948847" y="291771"/>
                </a:lnTo>
                <a:lnTo>
                  <a:pt x="0" y="291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911238">
            <a:off x="17627887" y="169551"/>
            <a:ext cx="512042" cy="506282"/>
          </a:xfrm>
          <a:custGeom>
            <a:avLst/>
            <a:gdLst/>
            <a:ahLst/>
            <a:cxnLst/>
            <a:rect r="r" b="b" t="t" l="l"/>
            <a:pathLst>
              <a:path h="506282" w="512042">
                <a:moveTo>
                  <a:pt x="0" y="0"/>
                </a:moveTo>
                <a:lnTo>
                  <a:pt x="512042" y="0"/>
                </a:lnTo>
                <a:lnTo>
                  <a:pt x="512042" y="506282"/>
                </a:lnTo>
                <a:lnTo>
                  <a:pt x="0" y="5062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7560822">
            <a:off x="17531597" y="9694059"/>
            <a:ext cx="434657" cy="338489"/>
          </a:xfrm>
          <a:custGeom>
            <a:avLst/>
            <a:gdLst/>
            <a:ahLst/>
            <a:cxnLst/>
            <a:rect r="r" b="b" t="t" l="l"/>
            <a:pathLst>
              <a:path h="338489" w="434657">
                <a:moveTo>
                  <a:pt x="0" y="0"/>
                </a:moveTo>
                <a:lnTo>
                  <a:pt x="434657" y="0"/>
                </a:lnTo>
                <a:lnTo>
                  <a:pt x="434657" y="338489"/>
                </a:lnTo>
                <a:lnTo>
                  <a:pt x="0" y="3384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68021" y="9477071"/>
            <a:ext cx="778544" cy="809929"/>
          </a:xfrm>
          <a:custGeom>
            <a:avLst/>
            <a:gdLst/>
            <a:ahLst/>
            <a:cxnLst/>
            <a:rect r="r" b="b" t="t" l="l"/>
            <a:pathLst>
              <a:path h="809929" w="778544">
                <a:moveTo>
                  <a:pt x="0" y="0"/>
                </a:moveTo>
                <a:lnTo>
                  <a:pt x="778544" y="0"/>
                </a:lnTo>
                <a:lnTo>
                  <a:pt x="778544" y="809929"/>
                </a:lnTo>
                <a:lnTo>
                  <a:pt x="0" y="8099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7116674" y="1484447"/>
            <a:ext cx="3940352" cy="8103553"/>
          </a:xfrm>
          <a:custGeom>
            <a:avLst/>
            <a:gdLst/>
            <a:ahLst/>
            <a:cxnLst/>
            <a:rect r="r" b="b" t="t" l="l"/>
            <a:pathLst>
              <a:path h="8103553" w="3940352">
                <a:moveTo>
                  <a:pt x="0" y="0"/>
                </a:moveTo>
                <a:lnTo>
                  <a:pt x="3940352" y="0"/>
                </a:lnTo>
                <a:lnTo>
                  <a:pt x="3940352" y="8103552"/>
                </a:lnTo>
                <a:lnTo>
                  <a:pt x="0" y="8103552"/>
                </a:lnTo>
                <a:lnTo>
                  <a:pt x="0" y="0"/>
                </a:lnTo>
                <a:close/>
              </a:path>
            </a:pathLst>
          </a:custGeom>
          <a:blipFill>
            <a:blip r:embed="rId2"/>
            <a:stretch>
              <a:fillRect l="0" t="0" r="0" b="0"/>
            </a:stretch>
          </a:blipFill>
        </p:spPr>
      </p:sp>
      <p:grpSp>
        <p:nvGrpSpPr>
          <p:cNvPr name="Group 12" id="12"/>
          <p:cNvGrpSpPr/>
          <p:nvPr/>
        </p:nvGrpSpPr>
        <p:grpSpPr>
          <a:xfrm rot="0">
            <a:off x="7229475" y="1580916"/>
            <a:ext cx="3714750" cy="7910615"/>
            <a:chOff x="0" y="0"/>
            <a:chExt cx="928789" cy="1977869"/>
          </a:xfrm>
        </p:grpSpPr>
        <p:sp>
          <p:nvSpPr>
            <p:cNvPr name="Freeform 13" id="13"/>
            <p:cNvSpPr/>
            <p:nvPr/>
          </p:nvSpPr>
          <p:spPr>
            <a:xfrm flipH="false" flipV="false" rot="0">
              <a:off x="0" y="0"/>
              <a:ext cx="928789" cy="1977869"/>
            </a:xfrm>
            <a:custGeom>
              <a:avLst/>
              <a:gdLst/>
              <a:ahLst/>
              <a:cxnLst/>
              <a:rect r="r" b="b" t="t" l="l"/>
              <a:pathLst>
                <a:path h="1977869" w="928789">
                  <a:moveTo>
                    <a:pt x="116710" y="0"/>
                  </a:moveTo>
                  <a:lnTo>
                    <a:pt x="812079" y="0"/>
                  </a:lnTo>
                  <a:cubicBezTo>
                    <a:pt x="843032" y="0"/>
                    <a:pt x="872718" y="12296"/>
                    <a:pt x="894605" y="34183"/>
                  </a:cubicBezTo>
                  <a:cubicBezTo>
                    <a:pt x="916493" y="56071"/>
                    <a:pt x="928789" y="85756"/>
                    <a:pt x="928789" y="116710"/>
                  </a:cubicBezTo>
                  <a:lnTo>
                    <a:pt x="928789" y="1861159"/>
                  </a:lnTo>
                  <a:cubicBezTo>
                    <a:pt x="928789" y="1925616"/>
                    <a:pt x="876536" y="1977869"/>
                    <a:pt x="812079" y="1977869"/>
                  </a:cubicBezTo>
                  <a:lnTo>
                    <a:pt x="116710" y="1977869"/>
                  </a:lnTo>
                  <a:cubicBezTo>
                    <a:pt x="52253" y="1977869"/>
                    <a:pt x="0" y="1925616"/>
                    <a:pt x="0" y="1861159"/>
                  </a:cubicBezTo>
                  <a:lnTo>
                    <a:pt x="0" y="116710"/>
                  </a:lnTo>
                  <a:cubicBezTo>
                    <a:pt x="0" y="52253"/>
                    <a:pt x="52253" y="0"/>
                    <a:pt x="116710" y="0"/>
                  </a:cubicBezTo>
                  <a:close/>
                </a:path>
              </a:pathLst>
            </a:custGeom>
            <a:blipFill>
              <a:blip r:embed="rId15"/>
              <a:stretch>
                <a:fillRect l="-10453" t="-5435" r="-13599" b="-4651"/>
              </a:stretch>
            </a:blipFill>
          </p:spPr>
        </p:sp>
      </p:grpSp>
      <p:sp>
        <p:nvSpPr>
          <p:cNvPr name="Freeform 14" id="14"/>
          <p:cNvSpPr/>
          <p:nvPr/>
        </p:nvSpPr>
        <p:spPr>
          <a:xfrm flipH="false" flipV="false" rot="0">
            <a:off x="8612427" y="1950426"/>
            <a:ext cx="948847" cy="291770"/>
          </a:xfrm>
          <a:custGeom>
            <a:avLst/>
            <a:gdLst/>
            <a:ahLst/>
            <a:cxnLst/>
            <a:rect r="r" b="b" t="t" l="l"/>
            <a:pathLst>
              <a:path h="291770" w="948847">
                <a:moveTo>
                  <a:pt x="0" y="0"/>
                </a:moveTo>
                <a:lnTo>
                  <a:pt x="948846" y="0"/>
                </a:lnTo>
                <a:lnTo>
                  <a:pt x="948846" y="291771"/>
                </a:lnTo>
                <a:lnTo>
                  <a:pt x="0" y="291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2542926" y="1484447"/>
            <a:ext cx="3940352" cy="8103553"/>
          </a:xfrm>
          <a:custGeom>
            <a:avLst/>
            <a:gdLst/>
            <a:ahLst/>
            <a:cxnLst/>
            <a:rect r="r" b="b" t="t" l="l"/>
            <a:pathLst>
              <a:path h="8103553" w="3940352">
                <a:moveTo>
                  <a:pt x="0" y="0"/>
                </a:moveTo>
                <a:lnTo>
                  <a:pt x="3940353" y="0"/>
                </a:lnTo>
                <a:lnTo>
                  <a:pt x="3940353" y="8103552"/>
                </a:lnTo>
                <a:lnTo>
                  <a:pt x="0" y="8103552"/>
                </a:lnTo>
                <a:lnTo>
                  <a:pt x="0" y="0"/>
                </a:lnTo>
                <a:close/>
              </a:path>
            </a:pathLst>
          </a:custGeom>
          <a:blipFill>
            <a:blip r:embed="rId2"/>
            <a:stretch>
              <a:fillRect l="0" t="0" r="0" b="0"/>
            </a:stretch>
          </a:blipFill>
        </p:spPr>
      </p:sp>
      <p:grpSp>
        <p:nvGrpSpPr>
          <p:cNvPr name="Group 16" id="16"/>
          <p:cNvGrpSpPr/>
          <p:nvPr/>
        </p:nvGrpSpPr>
        <p:grpSpPr>
          <a:xfrm rot="0">
            <a:off x="12655727" y="1580916"/>
            <a:ext cx="3714750" cy="7910615"/>
            <a:chOff x="0" y="0"/>
            <a:chExt cx="928789" cy="1977869"/>
          </a:xfrm>
        </p:grpSpPr>
        <p:sp>
          <p:nvSpPr>
            <p:cNvPr name="Freeform 17" id="17"/>
            <p:cNvSpPr/>
            <p:nvPr/>
          </p:nvSpPr>
          <p:spPr>
            <a:xfrm flipH="false" flipV="false" rot="0">
              <a:off x="0" y="0"/>
              <a:ext cx="928789" cy="1977869"/>
            </a:xfrm>
            <a:custGeom>
              <a:avLst/>
              <a:gdLst/>
              <a:ahLst/>
              <a:cxnLst/>
              <a:rect r="r" b="b" t="t" l="l"/>
              <a:pathLst>
                <a:path h="1977869" w="928789">
                  <a:moveTo>
                    <a:pt x="116710" y="0"/>
                  </a:moveTo>
                  <a:lnTo>
                    <a:pt x="812079" y="0"/>
                  </a:lnTo>
                  <a:cubicBezTo>
                    <a:pt x="843032" y="0"/>
                    <a:pt x="872718" y="12296"/>
                    <a:pt x="894605" y="34183"/>
                  </a:cubicBezTo>
                  <a:cubicBezTo>
                    <a:pt x="916493" y="56071"/>
                    <a:pt x="928789" y="85756"/>
                    <a:pt x="928789" y="116710"/>
                  </a:cubicBezTo>
                  <a:lnTo>
                    <a:pt x="928789" y="1861159"/>
                  </a:lnTo>
                  <a:cubicBezTo>
                    <a:pt x="928789" y="1925616"/>
                    <a:pt x="876536" y="1977869"/>
                    <a:pt x="812079" y="1977869"/>
                  </a:cubicBezTo>
                  <a:lnTo>
                    <a:pt x="116710" y="1977869"/>
                  </a:lnTo>
                  <a:cubicBezTo>
                    <a:pt x="52253" y="1977869"/>
                    <a:pt x="0" y="1925616"/>
                    <a:pt x="0" y="1861159"/>
                  </a:cubicBezTo>
                  <a:lnTo>
                    <a:pt x="0" y="116710"/>
                  </a:lnTo>
                  <a:cubicBezTo>
                    <a:pt x="0" y="52253"/>
                    <a:pt x="52253" y="0"/>
                    <a:pt x="116710" y="0"/>
                  </a:cubicBezTo>
                  <a:close/>
                </a:path>
              </a:pathLst>
            </a:custGeom>
            <a:blipFill>
              <a:blip r:embed="rId16"/>
              <a:stretch>
                <a:fillRect l="-10393" t="-6254" r="-12278" b="-4655"/>
              </a:stretch>
            </a:blipFill>
          </p:spPr>
        </p:sp>
      </p:grpSp>
      <p:sp>
        <p:nvSpPr>
          <p:cNvPr name="Freeform 18" id="18"/>
          <p:cNvSpPr/>
          <p:nvPr/>
        </p:nvSpPr>
        <p:spPr>
          <a:xfrm flipH="false" flipV="false" rot="0">
            <a:off x="14038679" y="1950426"/>
            <a:ext cx="948847" cy="291770"/>
          </a:xfrm>
          <a:custGeom>
            <a:avLst/>
            <a:gdLst/>
            <a:ahLst/>
            <a:cxnLst/>
            <a:rect r="r" b="b" t="t" l="l"/>
            <a:pathLst>
              <a:path h="291770" w="948847">
                <a:moveTo>
                  <a:pt x="0" y="0"/>
                </a:moveTo>
                <a:lnTo>
                  <a:pt x="948847" y="0"/>
                </a:lnTo>
                <a:lnTo>
                  <a:pt x="948847" y="291771"/>
                </a:lnTo>
                <a:lnTo>
                  <a:pt x="0" y="291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2660101" y="741793"/>
            <a:ext cx="222959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Login Page</a:t>
            </a:r>
          </a:p>
        </p:txBody>
      </p:sp>
      <p:sp>
        <p:nvSpPr>
          <p:cNvPr name="TextBox 20" id="20"/>
          <p:cNvSpPr txBox="true"/>
          <p:nvPr/>
        </p:nvSpPr>
        <p:spPr>
          <a:xfrm rot="0">
            <a:off x="7918921" y="741793"/>
            <a:ext cx="233585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Home Page</a:t>
            </a:r>
          </a:p>
        </p:txBody>
      </p:sp>
      <p:sp>
        <p:nvSpPr>
          <p:cNvPr name="TextBox 21" id="21"/>
          <p:cNvSpPr txBox="true"/>
          <p:nvPr/>
        </p:nvSpPr>
        <p:spPr>
          <a:xfrm rot="0">
            <a:off x="13073116" y="741793"/>
            <a:ext cx="287997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Profile (Front)</a:t>
            </a:r>
          </a:p>
        </p:txBody>
      </p:sp>
      <p:grpSp>
        <p:nvGrpSpPr>
          <p:cNvPr name="Group 22" id="22"/>
          <p:cNvGrpSpPr/>
          <p:nvPr/>
        </p:nvGrpSpPr>
        <p:grpSpPr>
          <a:xfrm rot="0">
            <a:off x="1916024" y="1580916"/>
            <a:ext cx="3714750" cy="7910615"/>
            <a:chOff x="0" y="0"/>
            <a:chExt cx="928789" cy="1977869"/>
          </a:xfrm>
        </p:grpSpPr>
        <p:sp>
          <p:nvSpPr>
            <p:cNvPr name="Freeform 23" id="23"/>
            <p:cNvSpPr/>
            <p:nvPr/>
          </p:nvSpPr>
          <p:spPr>
            <a:xfrm flipH="false" flipV="false" rot="0">
              <a:off x="0" y="0"/>
              <a:ext cx="928789" cy="1977869"/>
            </a:xfrm>
            <a:custGeom>
              <a:avLst/>
              <a:gdLst/>
              <a:ahLst/>
              <a:cxnLst/>
              <a:rect r="r" b="b" t="t" l="l"/>
              <a:pathLst>
                <a:path h="1977869" w="928789">
                  <a:moveTo>
                    <a:pt x="116710" y="0"/>
                  </a:moveTo>
                  <a:lnTo>
                    <a:pt x="812079" y="0"/>
                  </a:lnTo>
                  <a:cubicBezTo>
                    <a:pt x="843032" y="0"/>
                    <a:pt x="872718" y="12296"/>
                    <a:pt x="894605" y="34183"/>
                  </a:cubicBezTo>
                  <a:cubicBezTo>
                    <a:pt x="916493" y="56071"/>
                    <a:pt x="928789" y="85756"/>
                    <a:pt x="928789" y="116710"/>
                  </a:cubicBezTo>
                  <a:lnTo>
                    <a:pt x="928789" y="1861159"/>
                  </a:lnTo>
                  <a:cubicBezTo>
                    <a:pt x="928789" y="1925616"/>
                    <a:pt x="876536" y="1977869"/>
                    <a:pt x="812079" y="1977869"/>
                  </a:cubicBezTo>
                  <a:lnTo>
                    <a:pt x="116710" y="1977869"/>
                  </a:lnTo>
                  <a:cubicBezTo>
                    <a:pt x="52253" y="1977869"/>
                    <a:pt x="0" y="1925616"/>
                    <a:pt x="0" y="1861159"/>
                  </a:cubicBezTo>
                  <a:lnTo>
                    <a:pt x="0" y="116710"/>
                  </a:lnTo>
                  <a:cubicBezTo>
                    <a:pt x="0" y="52253"/>
                    <a:pt x="52253" y="0"/>
                    <a:pt x="116710" y="0"/>
                  </a:cubicBezTo>
                  <a:close/>
                </a:path>
              </a:pathLst>
            </a:custGeom>
            <a:blipFill>
              <a:blip r:embed="rId17"/>
              <a:stretch>
                <a:fillRect l="-96" t="0" r="-96"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10310145" y="1484447"/>
            <a:ext cx="3940352" cy="8103553"/>
          </a:xfrm>
          <a:custGeom>
            <a:avLst/>
            <a:gdLst/>
            <a:ahLst/>
            <a:cxnLst/>
            <a:rect r="r" b="b" t="t" l="l"/>
            <a:pathLst>
              <a:path h="8103553" w="3940352">
                <a:moveTo>
                  <a:pt x="0" y="0"/>
                </a:moveTo>
                <a:lnTo>
                  <a:pt x="3940352" y="0"/>
                </a:lnTo>
                <a:lnTo>
                  <a:pt x="3940352" y="8103552"/>
                </a:lnTo>
                <a:lnTo>
                  <a:pt x="0" y="8103552"/>
                </a:lnTo>
                <a:lnTo>
                  <a:pt x="0" y="0"/>
                </a:lnTo>
                <a:close/>
              </a:path>
            </a:pathLst>
          </a:custGeom>
          <a:blipFill>
            <a:blip r:embed="rId2"/>
            <a:stretch>
              <a:fillRect l="0" t="0" r="0" b="0"/>
            </a:stretch>
          </a:blipFill>
        </p:spPr>
      </p:sp>
      <p:grpSp>
        <p:nvGrpSpPr>
          <p:cNvPr name="Group 3" id="3"/>
          <p:cNvGrpSpPr/>
          <p:nvPr/>
        </p:nvGrpSpPr>
        <p:grpSpPr>
          <a:xfrm rot="0">
            <a:off x="10422946" y="1580916"/>
            <a:ext cx="3714750" cy="7910615"/>
            <a:chOff x="0" y="0"/>
            <a:chExt cx="928789" cy="1977869"/>
          </a:xfrm>
        </p:grpSpPr>
        <p:sp>
          <p:nvSpPr>
            <p:cNvPr name="Freeform 4" id="4"/>
            <p:cNvSpPr/>
            <p:nvPr/>
          </p:nvSpPr>
          <p:spPr>
            <a:xfrm flipH="false" flipV="false" rot="0">
              <a:off x="0" y="0"/>
              <a:ext cx="928789" cy="1977869"/>
            </a:xfrm>
            <a:custGeom>
              <a:avLst/>
              <a:gdLst/>
              <a:ahLst/>
              <a:cxnLst/>
              <a:rect r="r" b="b" t="t" l="l"/>
              <a:pathLst>
                <a:path h="1977869" w="928789">
                  <a:moveTo>
                    <a:pt x="116710" y="0"/>
                  </a:moveTo>
                  <a:lnTo>
                    <a:pt x="812079" y="0"/>
                  </a:lnTo>
                  <a:cubicBezTo>
                    <a:pt x="843032" y="0"/>
                    <a:pt x="872718" y="12296"/>
                    <a:pt x="894605" y="34183"/>
                  </a:cubicBezTo>
                  <a:cubicBezTo>
                    <a:pt x="916493" y="56071"/>
                    <a:pt x="928789" y="85756"/>
                    <a:pt x="928789" y="116710"/>
                  </a:cubicBezTo>
                  <a:lnTo>
                    <a:pt x="928789" y="1861159"/>
                  </a:lnTo>
                  <a:cubicBezTo>
                    <a:pt x="928789" y="1925616"/>
                    <a:pt x="876536" y="1977869"/>
                    <a:pt x="812079" y="1977869"/>
                  </a:cubicBezTo>
                  <a:lnTo>
                    <a:pt x="116710" y="1977869"/>
                  </a:lnTo>
                  <a:cubicBezTo>
                    <a:pt x="52253" y="1977869"/>
                    <a:pt x="0" y="1925616"/>
                    <a:pt x="0" y="1861159"/>
                  </a:cubicBezTo>
                  <a:lnTo>
                    <a:pt x="0" y="116710"/>
                  </a:lnTo>
                  <a:cubicBezTo>
                    <a:pt x="0" y="52253"/>
                    <a:pt x="52253" y="0"/>
                    <a:pt x="116710" y="0"/>
                  </a:cubicBezTo>
                  <a:close/>
                </a:path>
              </a:pathLst>
            </a:custGeom>
            <a:solidFill>
              <a:srgbClr val="000000">
                <a:alpha val="0"/>
              </a:srgbClr>
            </a:solidFill>
            <a:ln w="12700">
              <a:solidFill>
                <a:srgbClr val="000000"/>
              </a:solidFill>
            </a:ln>
          </p:spPr>
        </p:sp>
      </p:grpSp>
      <p:sp>
        <p:nvSpPr>
          <p:cNvPr name="Freeform 5" id="5"/>
          <p:cNvSpPr/>
          <p:nvPr/>
        </p:nvSpPr>
        <p:spPr>
          <a:xfrm flipH="false" flipV="false" rot="0">
            <a:off x="198585" y="176161"/>
            <a:ext cx="535838" cy="535838"/>
          </a:xfrm>
          <a:custGeom>
            <a:avLst/>
            <a:gdLst/>
            <a:ahLst/>
            <a:cxnLst/>
            <a:rect r="r" b="b" t="t" l="l"/>
            <a:pathLst>
              <a:path h="535838" w="535838">
                <a:moveTo>
                  <a:pt x="0" y="0"/>
                </a:moveTo>
                <a:lnTo>
                  <a:pt x="535838" y="0"/>
                </a:lnTo>
                <a:lnTo>
                  <a:pt x="535838" y="535838"/>
                </a:lnTo>
                <a:lnTo>
                  <a:pt x="0" y="535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41561" y="219137"/>
            <a:ext cx="449886" cy="449886"/>
          </a:xfrm>
          <a:custGeom>
            <a:avLst/>
            <a:gdLst/>
            <a:ahLst/>
            <a:cxnLst/>
            <a:rect r="r" b="b" t="t" l="l"/>
            <a:pathLst>
              <a:path h="449886" w="449886">
                <a:moveTo>
                  <a:pt x="0" y="0"/>
                </a:moveTo>
                <a:lnTo>
                  <a:pt x="449886" y="0"/>
                </a:lnTo>
                <a:lnTo>
                  <a:pt x="449886" y="449886"/>
                </a:lnTo>
                <a:lnTo>
                  <a:pt x="0" y="4498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805898" y="1950426"/>
            <a:ext cx="948847" cy="291770"/>
          </a:xfrm>
          <a:custGeom>
            <a:avLst/>
            <a:gdLst/>
            <a:ahLst/>
            <a:cxnLst/>
            <a:rect r="r" b="b" t="t" l="l"/>
            <a:pathLst>
              <a:path h="291770" w="948847">
                <a:moveTo>
                  <a:pt x="0" y="0"/>
                </a:moveTo>
                <a:lnTo>
                  <a:pt x="948846" y="0"/>
                </a:lnTo>
                <a:lnTo>
                  <a:pt x="948846" y="291771"/>
                </a:lnTo>
                <a:lnTo>
                  <a:pt x="0" y="291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911238">
            <a:off x="17627887" y="169551"/>
            <a:ext cx="512042" cy="506282"/>
          </a:xfrm>
          <a:custGeom>
            <a:avLst/>
            <a:gdLst/>
            <a:ahLst/>
            <a:cxnLst/>
            <a:rect r="r" b="b" t="t" l="l"/>
            <a:pathLst>
              <a:path h="506282" w="512042">
                <a:moveTo>
                  <a:pt x="0" y="0"/>
                </a:moveTo>
                <a:lnTo>
                  <a:pt x="512042" y="0"/>
                </a:lnTo>
                <a:lnTo>
                  <a:pt x="512042" y="506282"/>
                </a:lnTo>
                <a:lnTo>
                  <a:pt x="0" y="5062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7560822">
            <a:off x="17531597" y="9694059"/>
            <a:ext cx="434657" cy="338489"/>
          </a:xfrm>
          <a:custGeom>
            <a:avLst/>
            <a:gdLst/>
            <a:ahLst/>
            <a:cxnLst/>
            <a:rect r="r" b="b" t="t" l="l"/>
            <a:pathLst>
              <a:path h="338489" w="434657">
                <a:moveTo>
                  <a:pt x="0" y="0"/>
                </a:moveTo>
                <a:lnTo>
                  <a:pt x="434657" y="0"/>
                </a:lnTo>
                <a:lnTo>
                  <a:pt x="434657" y="338489"/>
                </a:lnTo>
                <a:lnTo>
                  <a:pt x="0" y="3384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68021" y="9477071"/>
            <a:ext cx="778544" cy="809929"/>
          </a:xfrm>
          <a:custGeom>
            <a:avLst/>
            <a:gdLst/>
            <a:ahLst/>
            <a:cxnLst/>
            <a:rect r="r" b="b" t="t" l="l"/>
            <a:pathLst>
              <a:path h="809929" w="778544">
                <a:moveTo>
                  <a:pt x="0" y="0"/>
                </a:moveTo>
                <a:lnTo>
                  <a:pt x="778544" y="0"/>
                </a:lnTo>
                <a:lnTo>
                  <a:pt x="778544" y="809929"/>
                </a:lnTo>
                <a:lnTo>
                  <a:pt x="0" y="8099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3892956" y="1484447"/>
            <a:ext cx="3940352" cy="8103553"/>
          </a:xfrm>
          <a:custGeom>
            <a:avLst/>
            <a:gdLst/>
            <a:ahLst/>
            <a:cxnLst/>
            <a:rect r="r" b="b" t="t" l="l"/>
            <a:pathLst>
              <a:path h="8103553" w="3940352">
                <a:moveTo>
                  <a:pt x="0" y="0"/>
                </a:moveTo>
                <a:lnTo>
                  <a:pt x="3940352" y="0"/>
                </a:lnTo>
                <a:lnTo>
                  <a:pt x="3940352" y="8103552"/>
                </a:lnTo>
                <a:lnTo>
                  <a:pt x="0" y="8103552"/>
                </a:lnTo>
                <a:lnTo>
                  <a:pt x="0" y="0"/>
                </a:lnTo>
                <a:close/>
              </a:path>
            </a:pathLst>
          </a:custGeom>
          <a:blipFill>
            <a:blip r:embed="rId2"/>
            <a:stretch>
              <a:fillRect l="0" t="0" r="0" b="0"/>
            </a:stretch>
          </a:blipFill>
        </p:spPr>
      </p:sp>
      <p:grpSp>
        <p:nvGrpSpPr>
          <p:cNvPr name="Group 12" id="12"/>
          <p:cNvGrpSpPr/>
          <p:nvPr/>
        </p:nvGrpSpPr>
        <p:grpSpPr>
          <a:xfrm rot="0">
            <a:off x="4005757" y="1580916"/>
            <a:ext cx="3714750" cy="7910615"/>
            <a:chOff x="0" y="0"/>
            <a:chExt cx="928789" cy="1977869"/>
          </a:xfrm>
        </p:grpSpPr>
        <p:sp>
          <p:nvSpPr>
            <p:cNvPr name="Freeform 13" id="13"/>
            <p:cNvSpPr/>
            <p:nvPr/>
          </p:nvSpPr>
          <p:spPr>
            <a:xfrm flipH="false" flipV="false" rot="0">
              <a:off x="0" y="0"/>
              <a:ext cx="928789" cy="1977869"/>
            </a:xfrm>
            <a:custGeom>
              <a:avLst/>
              <a:gdLst/>
              <a:ahLst/>
              <a:cxnLst/>
              <a:rect r="r" b="b" t="t" l="l"/>
              <a:pathLst>
                <a:path h="1977869" w="928789">
                  <a:moveTo>
                    <a:pt x="116710" y="0"/>
                  </a:moveTo>
                  <a:lnTo>
                    <a:pt x="812079" y="0"/>
                  </a:lnTo>
                  <a:cubicBezTo>
                    <a:pt x="843032" y="0"/>
                    <a:pt x="872718" y="12296"/>
                    <a:pt x="894605" y="34183"/>
                  </a:cubicBezTo>
                  <a:cubicBezTo>
                    <a:pt x="916493" y="56071"/>
                    <a:pt x="928789" y="85756"/>
                    <a:pt x="928789" y="116710"/>
                  </a:cubicBezTo>
                  <a:lnTo>
                    <a:pt x="928789" y="1861159"/>
                  </a:lnTo>
                  <a:cubicBezTo>
                    <a:pt x="928789" y="1925616"/>
                    <a:pt x="876536" y="1977869"/>
                    <a:pt x="812079" y="1977869"/>
                  </a:cubicBezTo>
                  <a:lnTo>
                    <a:pt x="116710" y="1977869"/>
                  </a:lnTo>
                  <a:cubicBezTo>
                    <a:pt x="52253" y="1977869"/>
                    <a:pt x="0" y="1925616"/>
                    <a:pt x="0" y="1861159"/>
                  </a:cubicBezTo>
                  <a:lnTo>
                    <a:pt x="0" y="116710"/>
                  </a:lnTo>
                  <a:cubicBezTo>
                    <a:pt x="0" y="52253"/>
                    <a:pt x="52253" y="0"/>
                    <a:pt x="116710" y="0"/>
                  </a:cubicBezTo>
                  <a:close/>
                </a:path>
              </a:pathLst>
            </a:custGeom>
            <a:blipFill>
              <a:blip r:embed="rId15"/>
              <a:stretch>
                <a:fillRect l="-8903" t="-6285" r="-9750" b="-6379"/>
              </a:stretch>
            </a:blipFill>
          </p:spPr>
        </p:sp>
      </p:grpSp>
      <p:sp>
        <p:nvSpPr>
          <p:cNvPr name="Freeform 14" id="14"/>
          <p:cNvSpPr/>
          <p:nvPr/>
        </p:nvSpPr>
        <p:spPr>
          <a:xfrm flipH="false" flipV="false" rot="0">
            <a:off x="5388709" y="1950426"/>
            <a:ext cx="948847" cy="291770"/>
          </a:xfrm>
          <a:custGeom>
            <a:avLst/>
            <a:gdLst/>
            <a:ahLst/>
            <a:cxnLst/>
            <a:rect r="r" b="b" t="t" l="l"/>
            <a:pathLst>
              <a:path h="291770" w="948847">
                <a:moveTo>
                  <a:pt x="0" y="0"/>
                </a:moveTo>
                <a:lnTo>
                  <a:pt x="948846" y="0"/>
                </a:lnTo>
                <a:lnTo>
                  <a:pt x="948846" y="291771"/>
                </a:lnTo>
                <a:lnTo>
                  <a:pt x="0" y="291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0879699" y="741793"/>
            <a:ext cx="280124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Settings Page</a:t>
            </a:r>
          </a:p>
        </p:txBody>
      </p:sp>
      <p:sp>
        <p:nvSpPr>
          <p:cNvPr name="TextBox 16" id="16"/>
          <p:cNvSpPr txBox="true"/>
          <p:nvPr/>
        </p:nvSpPr>
        <p:spPr>
          <a:xfrm rot="0">
            <a:off x="4487886" y="741793"/>
            <a:ext cx="275049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Profile (Back)</a:t>
            </a:r>
          </a:p>
        </p:txBody>
      </p:sp>
      <p:grpSp>
        <p:nvGrpSpPr>
          <p:cNvPr name="Group 17" id="17"/>
          <p:cNvGrpSpPr/>
          <p:nvPr/>
        </p:nvGrpSpPr>
        <p:grpSpPr>
          <a:xfrm rot="0">
            <a:off x="10422946" y="1580916"/>
            <a:ext cx="3714750" cy="7910615"/>
            <a:chOff x="0" y="0"/>
            <a:chExt cx="928789" cy="1977869"/>
          </a:xfrm>
        </p:grpSpPr>
        <p:sp>
          <p:nvSpPr>
            <p:cNvPr name="Freeform 18" id="18"/>
            <p:cNvSpPr/>
            <p:nvPr/>
          </p:nvSpPr>
          <p:spPr>
            <a:xfrm flipH="false" flipV="false" rot="0">
              <a:off x="0" y="0"/>
              <a:ext cx="928789" cy="1977869"/>
            </a:xfrm>
            <a:custGeom>
              <a:avLst/>
              <a:gdLst/>
              <a:ahLst/>
              <a:cxnLst/>
              <a:rect r="r" b="b" t="t" l="l"/>
              <a:pathLst>
                <a:path h="1977869" w="928789">
                  <a:moveTo>
                    <a:pt x="116710" y="0"/>
                  </a:moveTo>
                  <a:lnTo>
                    <a:pt x="812079" y="0"/>
                  </a:lnTo>
                  <a:cubicBezTo>
                    <a:pt x="843032" y="0"/>
                    <a:pt x="872718" y="12296"/>
                    <a:pt x="894605" y="34183"/>
                  </a:cubicBezTo>
                  <a:cubicBezTo>
                    <a:pt x="916493" y="56071"/>
                    <a:pt x="928789" y="85756"/>
                    <a:pt x="928789" y="116710"/>
                  </a:cubicBezTo>
                  <a:lnTo>
                    <a:pt x="928789" y="1861159"/>
                  </a:lnTo>
                  <a:cubicBezTo>
                    <a:pt x="928789" y="1925616"/>
                    <a:pt x="876536" y="1977869"/>
                    <a:pt x="812079" y="1977869"/>
                  </a:cubicBezTo>
                  <a:lnTo>
                    <a:pt x="116710" y="1977869"/>
                  </a:lnTo>
                  <a:cubicBezTo>
                    <a:pt x="52253" y="1977869"/>
                    <a:pt x="0" y="1925616"/>
                    <a:pt x="0" y="1861159"/>
                  </a:cubicBezTo>
                  <a:lnTo>
                    <a:pt x="0" y="116710"/>
                  </a:lnTo>
                  <a:cubicBezTo>
                    <a:pt x="0" y="52253"/>
                    <a:pt x="52253" y="0"/>
                    <a:pt x="116710" y="0"/>
                  </a:cubicBezTo>
                  <a:close/>
                </a:path>
              </a:pathLst>
            </a:custGeom>
            <a:blipFill>
              <a:blip r:embed="rId16"/>
              <a:stretch>
                <a:fillRect l="0" t="-718" r="0" b="-18623"/>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9437521" y="1502462"/>
            <a:ext cx="7989421" cy="7438151"/>
            <a:chOff x="0" y="0"/>
            <a:chExt cx="6350000" cy="5911850"/>
          </a:xfrm>
        </p:grpSpPr>
        <p:sp>
          <p:nvSpPr>
            <p:cNvPr name="Freeform 3" id="3"/>
            <p:cNvSpPr/>
            <p:nvPr/>
          </p:nvSpPr>
          <p:spPr>
            <a:xfrm flipH="false" flipV="false" rot="0">
              <a:off x="302" y="0"/>
              <a:ext cx="6348428" cy="5911850"/>
            </a:xfrm>
            <a:custGeom>
              <a:avLst/>
              <a:gdLst/>
              <a:ahLst/>
              <a:cxnLst/>
              <a:rect r="r" b="b" t="t" l="l"/>
              <a:pathLst>
                <a:path h="5911850" w="6348428">
                  <a:moveTo>
                    <a:pt x="1146508" y="402590"/>
                  </a:moveTo>
                  <a:lnTo>
                    <a:pt x="108918" y="2192020"/>
                  </a:lnTo>
                  <a:cubicBezTo>
                    <a:pt x="-68882" y="2498090"/>
                    <a:pt x="-25702" y="2884170"/>
                    <a:pt x="214328" y="3144520"/>
                  </a:cubicBezTo>
                  <a:lnTo>
                    <a:pt x="2525728" y="5651500"/>
                  </a:lnTo>
                  <a:cubicBezTo>
                    <a:pt x="2678128" y="5817870"/>
                    <a:pt x="2894028" y="5911850"/>
                    <a:pt x="3118818" y="5911850"/>
                  </a:cubicBezTo>
                  <a:lnTo>
                    <a:pt x="5540708" y="5911850"/>
                  </a:lnTo>
                  <a:cubicBezTo>
                    <a:pt x="5986478" y="5911850"/>
                    <a:pt x="6348428" y="5549900"/>
                    <a:pt x="6348428" y="5104130"/>
                  </a:cubicBezTo>
                  <a:lnTo>
                    <a:pt x="6348428" y="1891030"/>
                  </a:lnTo>
                  <a:cubicBezTo>
                    <a:pt x="6348428" y="1724660"/>
                    <a:pt x="6297628" y="1562100"/>
                    <a:pt x="6201108" y="1426210"/>
                  </a:cubicBezTo>
                  <a:lnTo>
                    <a:pt x="5439108" y="342900"/>
                  </a:lnTo>
                  <a:cubicBezTo>
                    <a:pt x="5287978" y="128270"/>
                    <a:pt x="5041598" y="0"/>
                    <a:pt x="4778708" y="0"/>
                  </a:cubicBezTo>
                  <a:lnTo>
                    <a:pt x="1845008" y="0"/>
                  </a:lnTo>
                  <a:cubicBezTo>
                    <a:pt x="1556718" y="0"/>
                    <a:pt x="1290018" y="153670"/>
                    <a:pt x="1146508" y="402590"/>
                  </a:cubicBezTo>
                  <a:close/>
                </a:path>
              </a:pathLst>
            </a:custGeom>
            <a:blipFill>
              <a:blip r:embed="rId2"/>
              <a:stretch>
                <a:fillRect l="-19885" t="0" r="-19885" b="0"/>
              </a:stretch>
            </a:blipFill>
          </p:spPr>
        </p:sp>
      </p:grpSp>
      <p:sp>
        <p:nvSpPr>
          <p:cNvPr name="Freeform 4" id="4"/>
          <p:cNvSpPr/>
          <p:nvPr/>
        </p:nvSpPr>
        <p:spPr>
          <a:xfrm flipH="false" flipV="false" rot="0">
            <a:off x="9274887" y="7072818"/>
            <a:ext cx="1603956" cy="1567867"/>
          </a:xfrm>
          <a:custGeom>
            <a:avLst/>
            <a:gdLst/>
            <a:ahLst/>
            <a:cxnLst/>
            <a:rect r="r" b="b" t="t" l="l"/>
            <a:pathLst>
              <a:path h="1567867" w="1603956">
                <a:moveTo>
                  <a:pt x="0" y="0"/>
                </a:moveTo>
                <a:lnTo>
                  <a:pt x="1603956" y="0"/>
                </a:lnTo>
                <a:lnTo>
                  <a:pt x="1603956" y="1567867"/>
                </a:lnTo>
                <a:lnTo>
                  <a:pt x="0" y="15678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517103" y="1197772"/>
            <a:ext cx="3674063" cy="1653328"/>
          </a:xfrm>
          <a:custGeom>
            <a:avLst/>
            <a:gdLst/>
            <a:ahLst/>
            <a:cxnLst/>
            <a:rect r="r" b="b" t="t" l="l"/>
            <a:pathLst>
              <a:path h="1653328" w="3674063">
                <a:moveTo>
                  <a:pt x="0" y="0"/>
                </a:moveTo>
                <a:lnTo>
                  <a:pt x="3674062" y="0"/>
                </a:lnTo>
                <a:lnTo>
                  <a:pt x="3674062" y="1653328"/>
                </a:lnTo>
                <a:lnTo>
                  <a:pt x="0" y="1653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762049">
            <a:off x="17053888" y="8596464"/>
            <a:ext cx="746110" cy="456992"/>
          </a:xfrm>
          <a:custGeom>
            <a:avLst/>
            <a:gdLst/>
            <a:ahLst/>
            <a:cxnLst/>
            <a:rect r="r" b="b" t="t" l="l"/>
            <a:pathLst>
              <a:path h="456992" w="746110">
                <a:moveTo>
                  <a:pt x="0" y="0"/>
                </a:moveTo>
                <a:lnTo>
                  <a:pt x="746109" y="0"/>
                </a:lnTo>
                <a:lnTo>
                  <a:pt x="746109" y="456993"/>
                </a:lnTo>
                <a:lnTo>
                  <a:pt x="0" y="4569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8100000">
            <a:off x="2364995" y="8979386"/>
            <a:ext cx="572944" cy="328727"/>
          </a:xfrm>
          <a:custGeom>
            <a:avLst/>
            <a:gdLst/>
            <a:ahLst/>
            <a:cxnLst/>
            <a:rect r="r" b="b" t="t" l="l"/>
            <a:pathLst>
              <a:path h="328727" w="572944">
                <a:moveTo>
                  <a:pt x="0" y="0"/>
                </a:moveTo>
                <a:lnTo>
                  <a:pt x="572944" y="0"/>
                </a:lnTo>
                <a:lnTo>
                  <a:pt x="572944" y="328726"/>
                </a:lnTo>
                <a:lnTo>
                  <a:pt x="0" y="3287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867876" y="1001559"/>
            <a:ext cx="1569703" cy="392426"/>
          </a:xfrm>
          <a:custGeom>
            <a:avLst/>
            <a:gdLst/>
            <a:ahLst/>
            <a:cxnLst/>
            <a:rect r="r" b="b" t="t" l="l"/>
            <a:pathLst>
              <a:path h="392426" w="1569703">
                <a:moveTo>
                  <a:pt x="0" y="0"/>
                </a:moveTo>
                <a:lnTo>
                  <a:pt x="1569703" y="0"/>
                </a:lnTo>
                <a:lnTo>
                  <a:pt x="1569703" y="392426"/>
                </a:lnTo>
                <a:lnTo>
                  <a:pt x="0" y="3924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867876" y="4743450"/>
            <a:ext cx="9609188" cy="1047750"/>
          </a:xfrm>
          <a:prstGeom prst="rect">
            <a:avLst/>
          </a:prstGeom>
        </p:spPr>
        <p:txBody>
          <a:bodyPr anchor="t" rtlCol="false" tIns="0" lIns="0" bIns="0" rIns="0">
            <a:spAutoFit/>
          </a:bodyPr>
          <a:lstStyle/>
          <a:p>
            <a:pPr algn="l">
              <a:lnSpc>
                <a:spcPts val="7650"/>
              </a:lnSpc>
            </a:pPr>
            <a:r>
              <a:rPr lang="en-US" sz="8500" spc="-170" b="true">
                <a:solidFill>
                  <a:srgbClr val="000000"/>
                </a:solidFill>
                <a:latin typeface="Proxima Nova Bold"/>
                <a:ea typeface="Proxima Nova Bold"/>
                <a:cs typeface="Proxima Nova Bold"/>
                <a:sym typeface="Proxima Nova Bold"/>
              </a:rPr>
              <a:t>Scope of the Project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2007011" y="8633450"/>
            <a:ext cx="1801523" cy="213931"/>
          </a:xfrm>
          <a:custGeom>
            <a:avLst/>
            <a:gdLst/>
            <a:ahLst/>
            <a:cxnLst/>
            <a:rect r="r" b="b" t="t" l="l"/>
            <a:pathLst>
              <a:path h="213931" w="1801523">
                <a:moveTo>
                  <a:pt x="0" y="0"/>
                </a:moveTo>
                <a:lnTo>
                  <a:pt x="1801523" y="0"/>
                </a:lnTo>
                <a:lnTo>
                  <a:pt x="1801523" y="213931"/>
                </a:lnTo>
                <a:lnTo>
                  <a:pt x="0" y="213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7555">
            <a:off x="15609221" y="7899773"/>
            <a:ext cx="842250" cy="780134"/>
          </a:xfrm>
          <a:custGeom>
            <a:avLst/>
            <a:gdLst/>
            <a:ahLst/>
            <a:cxnLst/>
            <a:rect r="r" b="b" t="t" l="l"/>
            <a:pathLst>
              <a:path h="780134" w="842250">
                <a:moveTo>
                  <a:pt x="0" y="0"/>
                </a:moveTo>
                <a:lnTo>
                  <a:pt x="842250" y="0"/>
                </a:lnTo>
                <a:lnTo>
                  <a:pt x="842250" y="780134"/>
                </a:lnTo>
                <a:lnTo>
                  <a:pt x="0" y="780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6745" y="-738280"/>
            <a:ext cx="1827600" cy="1901274"/>
          </a:xfrm>
          <a:custGeom>
            <a:avLst/>
            <a:gdLst/>
            <a:ahLst/>
            <a:cxnLst/>
            <a:rect r="r" b="b" t="t" l="l"/>
            <a:pathLst>
              <a:path h="1901274" w="1827600">
                <a:moveTo>
                  <a:pt x="0" y="0"/>
                </a:moveTo>
                <a:lnTo>
                  <a:pt x="1827600" y="0"/>
                </a:lnTo>
                <a:lnTo>
                  <a:pt x="1827600" y="1901275"/>
                </a:lnTo>
                <a:lnTo>
                  <a:pt x="0" y="19012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608069" y="2118575"/>
            <a:ext cx="13422278" cy="5333436"/>
            <a:chOff x="0" y="0"/>
            <a:chExt cx="17896370" cy="7111248"/>
          </a:xfrm>
        </p:grpSpPr>
        <p:sp>
          <p:nvSpPr>
            <p:cNvPr name="TextBox 6" id="6"/>
            <p:cNvSpPr txBox="true"/>
            <p:nvPr/>
          </p:nvSpPr>
          <p:spPr>
            <a:xfrm rot="0">
              <a:off x="0" y="1228725"/>
              <a:ext cx="17896370" cy="4047255"/>
            </a:xfrm>
            <a:prstGeom prst="rect">
              <a:avLst/>
            </a:prstGeom>
          </p:spPr>
          <p:txBody>
            <a:bodyPr anchor="t" rtlCol="false" tIns="0" lIns="0" bIns="0" rIns="0">
              <a:spAutoFit/>
            </a:bodyPr>
            <a:lstStyle/>
            <a:p>
              <a:pPr algn="ctr">
                <a:lnSpc>
                  <a:spcPts val="18210"/>
                </a:lnSpc>
              </a:pPr>
              <a:r>
                <a:rPr lang="en-US" b="true" sz="26014" i="true" spc="-3850">
                  <a:solidFill>
                    <a:srgbClr val="7F8F9D"/>
                  </a:solidFill>
                  <a:latin typeface="Work Sans Ultra-Bold Italics"/>
                  <a:ea typeface="Work Sans Ultra-Bold Italics"/>
                  <a:cs typeface="Work Sans Ultra-Bold Italics"/>
                  <a:sym typeface="Work Sans Ultra-Bold Italics"/>
                </a:rPr>
                <a:t>THE</a:t>
              </a:r>
            </a:p>
          </p:txBody>
        </p:sp>
        <p:sp>
          <p:nvSpPr>
            <p:cNvPr name="TextBox 7" id="7"/>
            <p:cNvSpPr txBox="true"/>
            <p:nvPr/>
          </p:nvSpPr>
          <p:spPr>
            <a:xfrm rot="0">
              <a:off x="444271" y="4429411"/>
              <a:ext cx="15094143" cy="2681838"/>
            </a:xfrm>
            <a:prstGeom prst="rect">
              <a:avLst/>
            </a:prstGeom>
          </p:spPr>
          <p:txBody>
            <a:bodyPr anchor="t" rtlCol="false" tIns="0" lIns="0" bIns="0" rIns="0">
              <a:spAutoFit/>
            </a:bodyPr>
            <a:lstStyle/>
            <a:p>
              <a:pPr algn="ctr">
                <a:lnSpc>
                  <a:spcPts val="11324"/>
                </a:lnSpc>
              </a:pPr>
              <a:r>
                <a:rPr lang="en-US" sz="14900" i="true" spc="-670">
                  <a:solidFill>
                    <a:srgbClr val="142144"/>
                  </a:solidFill>
                  <a:latin typeface="ITC Benguiat Italics"/>
                  <a:ea typeface="ITC Benguiat Italics"/>
                  <a:cs typeface="ITC Benguiat Italics"/>
                  <a:sym typeface="ITC Benguiat Italics"/>
                </a:rPr>
                <a:t>END</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9805314" y="3473351"/>
            <a:ext cx="7328646" cy="6614103"/>
          </a:xfrm>
          <a:custGeom>
            <a:avLst/>
            <a:gdLst/>
            <a:ahLst/>
            <a:cxnLst/>
            <a:rect r="r" b="b" t="t" l="l"/>
            <a:pathLst>
              <a:path h="6614103" w="7328646">
                <a:moveTo>
                  <a:pt x="0" y="0"/>
                </a:moveTo>
                <a:lnTo>
                  <a:pt x="7328646" y="0"/>
                </a:lnTo>
                <a:lnTo>
                  <a:pt x="7328646" y="6614103"/>
                </a:lnTo>
                <a:lnTo>
                  <a:pt x="0" y="6614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5511">
            <a:off x="1856681" y="3641101"/>
            <a:ext cx="8571698" cy="2957236"/>
          </a:xfrm>
          <a:custGeom>
            <a:avLst/>
            <a:gdLst/>
            <a:ahLst/>
            <a:cxnLst/>
            <a:rect r="r" b="b" t="t" l="l"/>
            <a:pathLst>
              <a:path h="2957236" w="8571698">
                <a:moveTo>
                  <a:pt x="0" y="0"/>
                </a:moveTo>
                <a:lnTo>
                  <a:pt x="8571698" y="0"/>
                </a:lnTo>
                <a:lnTo>
                  <a:pt x="8571698" y="2957236"/>
                </a:lnTo>
                <a:lnTo>
                  <a:pt x="0" y="295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true" rot="-893085">
            <a:off x="7163483" y="6059631"/>
            <a:ext cx="2608321" cy="2763784"/>
          </a:xfrm>
          <a:custGeom>
            <a:avLst/>
            <a:gdLst/>
            <a:ahLst/>
            <a:cxnLst/>
            <a:rect r="r" b="b" t="t" l="l"/>
            <a:pathLst>
              <a:path h="2763784" w="2608321">
                <a:moveTo>
                  <a:pt x="0" y="2763784"/>
                </a:moveTo>
                <a:lnTo>
                  <a:pt x="2608321" y="2763784"/>
                </a:lnTo>
                <a:lnTo>
                  <a:pt x="2608321" y="0"/>
                </a:lnTo>
                <a:lnTo>
                  <a:pt x="0" y="0"/>
                </a:lnTo>
                <a:lnTo>
                  <a:pt x="0" y="276378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035398">
            <a:off x="4157649" y="6952805"/>
            <a:ext cx="947086" cy="737543"/>
          </a:xfrm>
          <a:custGeom>
            <a:avLst/>
            <a:gdLst/>
            <a:ahLst/>
            <a:cxnLst/>
            <a:rect r="r" b="b" t="t" l="l"/>
            <a:pathLst>
              <a:path h="737543" w="947086">
                <a:moveTo>
                  <a:pt x="0" y="0"/>
                </a:moveTo>
                <a:lnTo>
                  <a:pt x="947086" y="0"/>
                </a:lnTo>
                <a:lnTo>
                  <a:pt x="947086" y="737544"/>
                </a:lnTo>
                <a:lnTo>
                  <a:pt x="0" y="7375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479019">
            <a:off x="9552387" y="558034"/>
            <a:ext cx="708353" cy="941333"/>
          </a:xfrm>
          <a:custGeom>
            <a:avLst/>
            <a:gdLst/>
            <a:ahLst/>
            <a:cxnLst/>
            <a:rect r="r" b="b" t="t" l="l"/>
            <a:pathLst>
              <a:path h="941333" w="708353">
                <a:moveTo>
                  <a:pt x="0" y="0"/>
                </a:moveTo>
                <a:lnTo>
                  <a:pt x="708353" y="0"/>
                </a:lnTo>
                <a:lnTo>
                  <a:pt x="708353" y="941332"/>
                </a:lnTo>
                <a:lnTo>
                  <a:pt x="0" y="9413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152838" y="952535"/>
            <a:ext cx="981122" cy="507731"/>
          </a:xfrm>
          <a:custGeom>
            <a:avLst/>
            <a:gdLst/>
            <a:ahLst/>
            <a:cxnLst/>
            <a:rect r="r" b="b" t="t" l="l"/>
            <a:pathLst>
              <a:path h="507731" w="981122">
                <a:moveTo>
                  <a:pt x="0" y="0"/>
                </a:moveTo>
                <a:lnTo>
                  <a:pt x="981122" y="0"/>
                </a:lnTo>
                <a:lnTo>
                  <a:pt x="981122" y="507731"/>
                </a:lnTo>
                <a:lnTo>
                  <a:pt x="0" y="5077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98283" y="9112052"/>
            <a:ext cx="1152694" cy="292496"/>
          </a:xfrm>
          <a:custGeom>
            <a:avLst/>
            <a:gdLst/>
            <a:ahLst/>
            <a:cxnLst/>
            <a:rect r="r" b="b" t="t" l="l"/>
            <a:pathLst>
              <a:path h="292496" w="1152694">
                <a:moveTo>
                  <a:pt x="0" y="0"/>
                </a:moveTo>
                <a:lnTo>
                  <a:pt x="1152693" y="0"/>
                </a:lnTo>
                <a:lnTo>
                  <a:pt x="1152693" y="292496"/>
                </a:lnTo>
                <a:lnTo>
                  <a:pt x="0" y="2924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135558">
            <a:off x="1918292" y="3901129"/>
            <a:ext cx="8446598" cy="2389593"/>
          </a:xfrm>
          <a:prstGeom prst="rect">
            <a:avLst/>
          </a:prstGeom>
        </p:spPr>
        <p:txBody>
          <a:bodyPr anchor="t" rtlCol="false" tIns="0" lIns="0" bIns="0" rIns="0">
            <a:spAutoFit/>
          </a:bodyPr>
          <a:lstStyle/>
          <a:p>
            <a:pPr algn="l" marL="495824" indent="-247912" lvl="1">
              <a:lnSpc>
                <a:spcPts val="3215"/>
              </a:lnSpc>
              <a:buFont typeface="Arial"/>
              <a:buChar char="•"/>
            </a:pPr>
            <a:r>
              <a:rPr lang="en-US" sz="2296">
                <a:solidFill>
                  <a:srgbClr val="000000"/>
                </a:solidFill>
                <a:latin typeface="Inter"/>
                <a:ea typeface="Inter"/>
                <a:cs typeface="Inter"/>
                <a:sym typeface="Inter"/>
              </a:rPr>
              <a:t>Dev</a:t>
            </a:r>
            <a:r>
              <a:rPr lang="en-US" sz="2296">
                <a:solidFill>
                  <a:srgbClr val="000000"/>
                </a:solidFill>
                <a:latin typeface="Inter"/>
                <a:ea typeface="Inter"/>
                <a:cs typeface="Inter"/>
                <a:sym typeface="Inter"/>
              </a:rPr>
              <a:t>elopment of an Android Mobile Application for Student Users (e.g. OCR, NFC Card Binding, MFA)</a:t>
            </a:r>
          </a:p>
          <a:p>
            <a:pPr algn="l">
              <a:lnSpc>
                <a:spcPts val="3215"/>
              </a:lnSpc>
            </a:pPr>
          </a:p>
          <a:p>
            <a:pPr algn="l" marL="495824" indent="-247912" lvl="1">
              <a:lnSpc>
                <a:spcPts val="3215"/>
              </a:lnSpc>
              <a:buFont typeface="Arial"/>
              <a:buChar char="•"/>
            </a:pPr>
            <a:r>
              <a:rPr lang="en-US" sz="2296">
                <a:solidFill>
                  <a:srgbClr val="000000"/>
                </a:solidFill>
                <a:latin typeface="Inter"/>
                <a:ea typeface="Inter"/>
                <a:cs typeface="Inter"/>
                <a:sym typeface="Inter"/>
              </a:rPr>
              <a:t>Backend System and Database (e.g. NFC UID Validation)</a:t>
            </a:r>
          </a:p>
          <a:p>
            <a:pPr algn="l">
              <a:lnSpc>
                <a:spcPts val="3215"/>
              </a:lnSpc>
            </a:pPr>
          </a:p>
          <a:p>
            <a:pPr algn="l" marL="495824" indent="-247912" lvl="1">
              <a:lnSpc>
                <a:spcPts val="3215"/>
              </a:lnSpc>
              <a:buFont typeface="Arial"/>
              <a:buChar char="•"/>
            </a:pPr>
            <a:r>
              <a:rPr lang="en-US" sz="2296">
                <a:solidFill>
                  <a:srgbClr val="000000"/>
                </a:solidFill>
                <a:latin typeface="Inter"/>
                <a:ea typeface="Inter"/>
                <a:cs typeface="Inter"/>
                <a:sym typeface="Inter"/>
              </a:rPr>
              <a:t>Proof-of-Concept Access Simulation</a:t>
            </a:r>
          </a:p>
        </p:txBody>
      </p:sp>
      <p:sp>
        <p:nvSpPr>
          <p:cNvPr name="TextBox 10" id="10"/>
          <p:cNvSpPr txBox="true"/>
          <p:nvPr/>
        </p:nvSpPr>
        <p:spPr>
          <a:xfrm rot="0">
            <a:off x="1841940" y="1939826"/>
            <a:ext cx="7963374" cy="1047750"/>
          </a:xfrm>
          <a:prstGeom prst="rect">
            <a:avLst/>
          </a:prstGeom>
        </p:spPr>
        <p:txBody>
          <a:bodyPr anchor="t" rtlCol="false" tIns="0" lIns="0" bIns="0" rIns="0">
            <a:spAutoFit/>
          </a:bodyPr>
          <a:lstStyle/>
          <a:p>
            <a:pPr algn="l">
              <a:lnSpc>
                <a:spcPts val="7650"/>
              </a:lnSpc>
            </a:pPr>
            <a:r>
              <a:rPr lang="en-US" sz="8500" spc="-170" b="true">
                <a:solidFill>
                  <a:srgbClr val="000000"/>
                </a:solidFill>
                <a:latin typeface="Proxima Nova Bold"/>
                <a:ea typeface="Proxima Nova Bold"/>
                <a:cs typeface="Proxima Nova Bold"/>
                <a:sym typeface="Proxima Nova Bold"/>
              </a:rPr>
              <a:t>In-Scope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9454950" y="2863601"/>
            <a:ext cx="6681492" cy="5119693"/>
          </a:xfrm>
          <a:custGeom>
            <a:avLst/>
            <a:gdLst/>
            <a:ahLst/>
            <a:cxnLst/>
            <a:rect r="r" b="b" t="t" l="l"/>
            <a:pathLst>
              <a:path h="5119693" w="6681492">
                <a:moveTo>
                  <a:pt x="0" y="0"/>
                </a:moveTo>
                <a:lnTo>
                  <a:pt x="6681492" y="0"/>
                </a:lnTo>
                <a:lnTo>
                  <a:pt x="6681492" y="5119693"/>
                </a:lnTo>
                <a:lnTo>
                  <a:pt x="0" y="51196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9521131">
            <a:off x="6892944" y="1758634"/>
            <a:ext cx="2374819" cy="2749428"/>
          </a:xfrm>
          <a:custGeom>
            <a:avLst/>
            <a:gdLst/>
            <a:ahLst/>
            <a:cxnLst/>
            <a:rect r="r" b="b" t="t" l="l"/>
            <a:pathLst>
              <a:path h="2749428" w="2374819">
                <a:moveTo>
                  <a:pt x="0" y="2749428"/>
                </a:moveTo>
                <a:lnTo>
                  <a:pt x="2374819" y="2749428"/>
                </a:lnTo>
                <a:lnTo>
                  <a:pt x="2374819" y="0"/>
                </a:lnTo>
                <a:lnTo>
                  <a:pt x="0" y="0"/>
                </a:lnTo>
                <a:lnTo>
                  <a:pt x="0" y="274942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569618">
            <a:off x="7878045" y="8010618"/>
            <a:ext cx="843570" cy="820371"/>
          </a:xfrm>
          <a:custGeom>
            <a:avLst/>
            <a:gdLst/>
            <a:ahLst/>
            <a:cxnLst/>
            <a:rect r="r" b="b" t="t" l="l"/>
            <a:pathLst>
              <a:path h="820371" w="843570">
                <a:moveTo>
                  <a:pt x="0" y="0"/>
                </a:moveTo>
                <a:lnTo>
                  <a:pt x="843570" y="0"/>
                </a:lnTo>
                <a:lnTo>
                  <a:pt x="843570" y="820372"/>
                </a:lnTo>
                <a:lnTo>
                  <a:pt x="0" y="820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402146">
            <a:off x="1570081" y="2160855"/>
            <a:ext cx="849911" cy="878461"/>
          </a:xfrm>
          <a:custGeom>
            <a:avLst/>
            <a:gdLst/>
            <a:ahLst/>
            <a:cxnLst/>
            <a:rect r="r" b="b" t="t" l="l"/>
            <a:pathLst>
              <a:path h="878461" w="849911">
                <a:moveTo>
                  <a:pt x="0" y="0"/>
                </a:moveTo>
                <a:lnTo>
                  <a:pt x="849911" y="0"/>
                </a:lnTo>
                <a:lnTo>
                  <a:pt x="849911" y="878461"/>
                </a:lnTo>
                <a:lnTo>
                  <a:pt x="0" y="878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368075">
            <a:off x="15446210" y="7792346"/>
            <a:ext cx="4855221" cy="4114800"/>
          </a:xfrm>
          <a:custGeom>
            <a:avLst/>
            <a:gdLst/>
            <a:ahLst/>
            <a:cxnLst/>
            <a:rect r="r" b="b" t="t" l="l"/>
            <a:pathLst>
              <a:path h="4114800" w="4855221">
                <a:moveTo>
                  <a:pt x="0" y="0"/>
                </a:moveTo>
                <a:lnTo>
                  <a:pt x="4855221" y="0"/>
                </a:lnTo>
                <a:lnTo>
                  <a:pt x="485522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343159" y="925309"/>
            <a:ext cx="1122858" cy="391597"/>
          </a:xfrm>
          <a:custGeom>
            <a:avLst/>
            <a:gdLst/>
            <a:ahLst/>
            <a:cxnLst/>
            <a:rect r="r" b="b" t="t" l="l"/>
            <a:pathLst>
              <a:path h="391597" w="1122858">
                <a:moveTo>
                  <a:pt x="0" y="0"/>
                </a:moveTo>
                <a:lnTo>
                  <a:pt x="1122858" y="0"/>
                </a:lnTo>
                <a:lnTo>
                  <a:pt x="1122858" y="391597"/>
                </a:lnTo>
                <a:lnTo>
                  <a:pt x="0" y="3915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501291" y="9072324"/>
            <a:ext cx="815617" cy="650454"/>
          </a:xfrm>
          <a:custGeom>
            <a:avLst/>
            <a:gdLst/>
            <a:ahLst/>
            <a:cxnLst/>
            <a:rect r="r" b="b" t="t" l="l"/>
            <a:pathLst>
              <a:path h="650454" w="815617">
                <a:moveTo>
                  <a:pt x="0" y="0"/>
                </a:moveTo>
                <a:lnTo>
                  <a:pt x="815616" y="0"/>
                </a:lnTo>
                <a:lnTo>
                  <a:pt x="815616" y="650454"/>
                </a:lnTo>
                <a:lnTo>
                  <a:pt x="0" y="65045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1140383" y="3262943"/>
            <a:ext cx="8545851" cy="4813388"/>
          </a:xfrm>
          <a:prstGeom prst="rect">
            <a:avLst/>
          </a:prstGeom>
        </p:spPr>
        <p:txBody>
          <a:bodyPr anchor="t" rtlCol="false" tIns="0" lIns="0" bIns="0" rIns="0">
            <a:spAutoFit/>
          </a:bodyPr>
          <a:lstStyle/>
          <a:p>
            <a:pPr algn="l" marL="539003" indent="-269501" lvl="1">
              <a:lnSpc>
                <a:spcPts val="3495"/>
              </a:lnSpc>
              <a:buFont typeface="Arial"/>
              <a:buChar char="•"/>
            </a:pPr>
            <a:r>
              <a:rPr lang="en-US" sz="2496">
                <a:solidFill>
                  <a:srgbClr val="000000"/>
                </a:solidFill>
                <a:latin typeface="Inter"/>
                <a:ea typeface="Inter"/>
                <a:cs typeface="Inter"/>
                <a:sym typeface="Inter"/>
              </a:rPr>
              <a:t>iOS Applicat</a:t>
            </a:r>
            <a:r>
              <a:rPr lang="en-US" sz="2496">
                <a:solidFill>
                  <a:srgbClr val="000000"/>
                </a:solidFill>
                <a:latin typeface="Inter"/>
                <a:ea typeface="Inter"/>
                <a:cs typeface="Inter"/>
                <a:sym typeface="Inter"/>
              </a:rPr>
              <a:t>ion Development</a:t>
            </a:r>
          </a:p>
          <a:p>
            <a:pPr algn="l">
              <a:lnSpc>
                <a:spcPts val="3495"/>
              </a:lnSpc>
            </a:pPr>
          </a:p>
          <a:p>
            <a:pPr algn="l" marL="539003" indent="-269501" lvl="1">
              <a:lnSpc>
                <a:spcPts val="3495"/>
              </a:lnSpc>
              <a:buFont typeface="Arial"/>
              <a:buChar char="•"/>
            </a:pPr>
            <a:r>
              <a:rPr lang="en-US" sz="2496">
                <a:solidFill>
                  <a:srgbClr val="000000"/>
                </a:solidFill>
                <a:latin typeface="Inter"/>
                <a:ea typeface="Inter"/>
                <a:cs typeface="Inter"/>
                <a:sym typeface="Inter"/>
              </a:rPr>
              <a:t>Advanced OCR Data Parsing</a:t>
            </a:r>
          </a:p>
          <a:p>
            <a:pPr algn="l">
              <a:lnSpc>
                <a:spcPts val="3495"/>
              </a:lnSpc>
            </a:pPr>
          </a:p>
          <a:p>
            <a:pPr algn="l" marL="539003" indent="-269501" lvl="1">
              <a:lnSpc>
                <a:spcPts val="3495"/>
              </a:lnSpc>
              <a:buFont typeface="Arial"/>
              <a:buChar char="•"/>
            </a:pPr>
            <a:r>
              <a:rPr lang="en-US" sz="2496">
                <a:solidFill>
                  <a:srgbClr val="000000"/>
                </a:solidFill>
                <a:latin typeface="Inter"/>
                <a:ea typeface="Inter"/>
                <a:cs typeface="Inter"/>
                <a:sym typeface="Inter"/>
              </a:rPr>
              <a:t>Admin Dashboard or Guard Interface</a:t>
            </a:r>
          </a:p>
          <a:p>
            <a:pPr algn="l">
              <a:lnSpc>
                <a:spcPts val="3495"/>
              </a:lnSpc>
            </a:pPr>
          </a:p>
          <a:p>
            <a:pPr algn="l" marL="539003" indent="-269501" lvl="1">
              <a:lnSpc>
                <a:spcPts val="3495"/>
              </a:lnSpc>
              <a:buFont typeface="Arial"/>
              <a:buChar char="•"/>
            </a:pPr>
            <a:r>
              <a:rPr lang="en-US" sz="2496">
                <a:solidFill>
                  <a:srgbClr val="000000"/>
                </a:solidFill>
                <a:latin typeface="Inter"/>
                <a:ea typeface="Inter"/>
                <a:cs typeface="Inter"/>
                <a:sym typeface="Inter"/>
              </a:rPr>
              <a:t>Automatic Card Deactivation</a:t>
            </a:r>
          </a:p>
          <a:p>
            <a:pPr algn="l">
              <a:lnSpc>
                <a:spcPts val="3495"/>
              </a:lnSpc>
            </a:pPr>
          </a:p>
          <a:p>
            <a:pPr algn="l" marL="539003" indent="-269501" lvl="1">
              <a:lnSpc>
                <a:spcPts val="3495"/>
              </a:lnSpc>
              <a:buFont typeface="Arial"/>
              <a:buChar char="•"/>
            </a:pPr>
            <a:r>
              <a:rPr lang="en-US" sz="2496">
                <a:solidFill>
                  <a:srgbClr val="000000"/>
                </a:solidFill>
                <a:latin typeface="Inter"/>
                <a:ea typeface="Inter"/>
                <a:cs typeface="Inter"/>
                <a:sym typeface="Inter"/>
              </a:rPr>
              <a:t>Real-time Communication with University Databases</a:t>
            </a:r>
          </a:p>
          <a:p>
            <a:pPr algn="l">
              <a:lnSpc>
                <a:spcPts val="3495"/>
              </a:lnSpc>
            </a:pPr>
          </a:p>
          <a:p>
            <a:pPr algn="l" marL="539003" indent="-269501" lvl="1">
              <a:lnSpc>
                <a:spcPts val="3495"/>
              </a:lnSpc>
              <a:buFont typeface="Arial"/>
              <a:buChar char="•"/>
            </a:pPr>
            <a:r>
              <a:rPr lang="en-US" sz="2496">
                <a:solidFill>
                  <a:srgbClr val="000000"/>
                </a:solidFill>
                <a:latin typeface="Inter"/>
                <a:ea typeface="Inter"/>
                <a:cs typeface="Inter"/>
                <a:sym typeface="Inter"/>
              </a:rPr>
              <a:t>Fully Functional Reader System for Buildings</a:t>
            </a:r>
          </a:p>
        </p:txBody>
      </p:sp>
      <p:sp>
        <p:nvSpPr>
          <p:cNvPr name="TextBox 10" id="10"/>
          <p:cNvSpPr txBox="true"/>
          <p:nvPr/>
        </p:nvSpPr>
        <p:spPr>
          <a:xfrm rot="0">
            <a:off x="1028700" y="1276350"/>
            <a:ext cx="6303256" cy="1047750"/>
          </a:xfrm>
          <a:prstGeom prst="rect">
            <a:avLst/>
          </a:prstGeom>
        </p:spPr>
        <p:txBody>
          <a:bodyPr anchor="t" rtlCol="false" tIns="0" lIns="0" bIns="0" rIns="0">
            <a:spAutoFit/>
          </a:bodyPr>
          <a:lstStyle/>
          <a:p>
            <a:pPr algn="l">
              <a:lnSpc>
                <a:spcPts val="7650"/>
              </a:lnSpc>
            </a:pPr>
            <a:r>
              <a:rPr lang="en-US" sz="8500" spc="-170" b="true">
                <a:solidFill>
                  <a:srgbClr val="000000"/>
                </a:solidFill>
                <a:latin typeface="Proxima Nova Bold"/>
                <a:ea typeface="Proxima Nova Bold"/>
                <a:cs typeface="Proxima Nova Bold"/>
                <a:sym typeface="Proxima Nova Bold"/>
              </a:rPr>
              <a:t>Out-of-Scope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16897118" y="3287778"/>
            <a:ext cx="2092393" cy="5146030"/>
            <a:chOff x="0" y="0"/>
            <a:chExt cx="551083" cy="1355333"/>
          </a:xfrm>
        </p:grpSpPr>
        <p:sp>
          <p:nvSpPr>
            <p:cNvPr name="Freeform 3" id="3"/>
            <p:cNvSpPr/>
            <p:nvPr/>
          </p:nvSpPr>
          <p:spPr>
            <a:xfrm flipH="false" flipV="false" rot="0">
              <a:off x="0" y="0"/>
              <a:ext cx="551083" cy="1355333"/>
            </a:xfrm>
            <a:custGeom>
              <a:avLst/>
              <a:gdLst/>
              <a:ahLst/>
              <a:cxnLst/>
              <a:rect r="r" b="b" t="t" l="l"/>
              <a:pathLst>
                <a:path h="1355333" w="55108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F9D643"/>
            </a:solidFill>
          </p:spPr>
        </p:sp>
        <p:sp>
          <p:nvSpPr>
            <p:cNvPr name="TextBox 4" id="4"/>
            <p:cNvSpPr txBox="true"/>
            <p:nvPr/>
          </p:nvSpPr>
          <p:spPr>
            <a:xfrm>
              <a:off x="0" y="-38100"/>
              <a:ext cx="551083" cy="1393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63818" y="2913847"/>
            <a:ext cx="2092393" cy="5893892"/>
            <a:chOff x="0" y="0"/>
            <a:chExt cx="551083" cy="1552301"/>
          </a:xfrm>
        </p:grpSpPr>
        <p:sp>
          <p:nvSpPr>
            <p:cNvPr name="Freeform 6" id="6"/>
            <p:cNvSpPr/>
            <p:nvPr/>
          </p:nvSpPr>
          <p:spPr>
            <a:xfrm flipH="false" flipV="false" rot="0">
              <a:off x="0" y="0"/>
              <a:ext cx="551083" cy="1552301"/>
            </a:xfrm>
            <a:custGeom>
              <a:avLst/>
              <a:gdLst/>
              <a:ahLst/>
              <a:cxnLst/>
              <a:rect r="r" b="b" t="t" l="l"/>
              <a:pathLst>
                <a:path h="1552301" w="551083">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solidFill>
              <a:srgbClr val="FCAD27"/>
            </a:solidFill>
          </p:spPr>
        </p:sp>
        <p:sp>
          <p:nvSpPr>
            <p:cNvPr name="TextBox 7" id="7"/>
            <p:cNvSpPr txBox="true"/>
            <p:nvPr/>
          </p:nvSpPr>
          <p:spPr>
            <a:xfrm>
              <a:off x="0" y="-38100"/>
              <a:ext cx="551083" cy="159040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01511" y="3287778"/>
            <a:ext cx="2092393" cy="5146030"/>
            <a:chOff x="0" y="0"/>
            <a:chExt cx="551083" cy="1355333"/>
          </a:xfrm>
        </p:grpSpPr>
        <p:sp>
          <p:nvSpPr>
            <p:cNvPr name="Freeform 9" id="9"/>
            <p:cNvSpPr/>
            <p:nvPr/>
          </p:nvSpPr>
          <p:spPr>
            <a:xfrm flipH="false" flipV="false" rot="0">
              <a:off x="0" y="0"/>
              <a:ext cx="551083" cy="1355333"/>
            </a:xfrm>
            <a:custGeom>
              <a:avLst/>
              <a:gdLst/>
              <a:ahLst/>
              <a:cxnLst/>
              <a:rect r="r" b="b" t="t" l="l"/>
              <a:pathLst>
                <a:path h="1355333" w="55108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F9D643"/>
            </a:solidFill>
          </p:spPr>
        </p:sp>
        <p:sp>
          <p:nvSpPr>
            <p:cNvPr name="TextBox 10" id="10"/>
            <p:cNvSpPr txBox="true"/>
            <p:nvPr/>
          </p:nvSpPr>
          <p:spPr>
            <a:xfrm>
              <a:off x="0" y="-38100"/>
              <a:ext cx="551083" cy="1393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68211" y="2913847"/>
            <a:ext cx="2092393" cy="5893892"/>
            <a:chOff x="0" y="0"/>
            <a:chExt cx="551083" cy="1552301"/>
          </a:xfrm>
        </p:grpSpPr>
        <p:sp>
          <p:nvSpPr>
            <p:cNvPr name="Freeform 12" id="12"/>
            <p:cNvSpPr/>
            <p:nvPr/>
          </p:nvSpPr>
          <p:spPr>
            <a:xfrm flipH="false" flipV="false" rot="0">
              <a:off x="0" y="0"/>
              <a:ext cx="551083" cy="1552301"/>
            </a:xfrm>
            <a:custGeom>
              <a:avLst/>
              <a:gdLst/>
              <a:ahLst/>
              <a:cxnLst/>
              <a:rect r="r" b="b" t="t" l="l"/>
              <a:pathLst>
                <a:path h="1552301" w="551083">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solidFill>
              <a:srgbClr val="FCAD27"/>
            </a:solidFill>
          </p:spPr>
        </p:sp>
        <p:sp>
          <p:nvSpPr>
            <p:cNvPr name="TextBox 13" id="13"/>
            <p:cNvSpPr txBox="true"/>
            <p:nvPr/>
          </p:nvSpPr>
          <p:spPr>
            <a:xfrm>
              <a:off x="0" y="-38100"/>
              <a:ext cx="551083" cy="159040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97471" y="9557758"/>
            <a:ext cx="21282941" cy="1594069"/>
            <a:chOff x="0" y="0"/>
            <a:chExt cx="5605384" cy="419837"/>
          </a:xfrm>
        </p:grpSpPr>
        <p:sp>
          <p:nvSpPr>
            <p:cNvPr name="Freeform 15" id="15"/>
            <p:cNvSpPr/>
            <p:nvPr/>
          </p:nvSpPr>
          <p:spPr>
            <a:xfrm flipH="false" flipV="false" rot="0">
              <a:off x="0" y="0"/>
              <a:ext cx="5605384" cy="419837"/>
            </a:xfrm>
            <a:custGeom>
              <a:avLst/>
              <a:gdLst/>
              <a:ahLst/>
              <a:cxnLst/>
              <a:rect r="r" b="b" t="t" l="l"/>
              <a:pathLst>
                <a:path h="419837" w="5605384">
                  <a:moveTo>
                    <a:pt x="18552" y="0"/>
                  </a:moveTo>
                  <a:lnTo>
                    <a:pt x="5586832" y="0"/>
                  </a:lnTo>
                  <a:cubicBezTo>
                    <a:pt x="5597078" y="0"/>
                    <a:pt x="5605384" y="8306"/>
                    <a:pt x="5605384" y="18552"/>
                  </a:cubicBezTo>
                  <a:lnTo>
                    <a:pt x="5605384" y="401285"/>
                  </a:lnTo>
                  <a:cubicBezTo>
                    <a:pt x="5605384" y="406206"/>
                    <a:pt x="5603429" y="410924"/>
                    <a:pt x="5599950" y="414403"/>
                  </a:cubicBezTo>
                  <a:cubicBezTo>
                    <a:pt x="5596471" y="417883"/>
                    <a:pt x="5591752" y="419837"/>
                    <a:pt x="5586832" y="419837"/>
                  </a:cubicBezTo>
                  <a:lnTo>
                    <a:pt x="18552" y="419837"/>
                  </a:lnTo>
                  <a:cubicBezTo>
                    <a:pt x="8306" y="419837"/>
                    <a:pt x="0" y="411531"/>
                    <a:pt x="0" y="401285"/>
                  </a:cubicBezTo>
                  <a:lnTo>
                    <a:pt x="0" y="18552"/>
                  </a:lnTo>
                  <a:cubicBezTo>
                    <a:pt x="0" y="8306"/>
                    <a:pt x="8306" y="0"/>
                    <a:pt x="18552" y="0"/>
                  </a:cubicBezTo>
                  <a:close/>
                </a:path>
              </a:pathLst>
            </a:custGeom>
            <a:solidFill>
              <a:srgbClr val="FF3131"/>
            </a:solidFill>
          </p:spPr>
        </p:sp>
        <p:sp>
          <p:nvSpPr>
            <p:cNvPr name="TextBox 16" id="16"/>
            <p:cNvSpPr txBox="true"/>
            <p:nvPr/>
          </p:nvSpPr>
          <p:spPr>
            <a:xfrm>
              <a:off x="0" y="-38100"/>
              <a:ext cx="5605384" cy="45793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60910" y="708039"/>
            <a:ext cx="5094688" cy="1717075"/>
            <a:chOff x="0" y="0"/>
            <a:chExt cx="1213302" cy="408922"/>
          </a:xfrm>
        </p:grpSpPr>
        <p:sp>
          <p:nvSpPr>
            <p:cNvPr name="Freeform 18" id="18"/>
            <p:cNvSpPr/>
            <p:nvPr/>
          </p:nvSpPr>
          <p:spPr>
            <a:xfrm flipH="false" flipV="false" rot="0">
              <a:off x="0" y="0"/>
              <a:ext cx="1213302" cy="408922"/>
            </a:xfrm>
            <a:custGeom>
              <a:avLst/>
              <a:gdLst/>
              <a:ahLst/>
              <a:cxnLst/>
              <a:rect r="r" b="b" t="t" l="l"/>
              <a:pathLst>
                <a:path h="408922" w="1213302">
                  <a:moveTo>
                    <a:pt x="45588" y="0"/>
                  </a:moveTo>
                  <a:lnTo>
                    <a:pt x="1167714" y="0"/>
                  </a:lnTo>
                  <a:cubicBezTo>
                    <a:pt x="1192891" y="0"/>
                    <a:pt x="1213302" y="20411"/>
                    <a:pt x="1213302" y="45588"/>
                  </a:cubicBezTo>
                  <a:lnTo>
                    <a:pt x="1213302" y="363334"/>
                  </a:lnTo>
                  <a:cubicBezTo>
                    <a:pt x="1213302" y="388511"/>
                    <a:pt x="1192891" y="408922"/>
                    <a:pt x="1167714" y="408922"/>
                  </a:cubicBezTo>
                  <a:lnTo>
                    <a:pt x="45588" y="408922"/>
                  </a:lnTo>
                  <a:cubicBezTo>
                    <a:pt x="20411" y="408922"/>
                    <a:pt x="0" y="388511"/>
                    <a:pt x="0" y="363334"/>
                  </a:cubicBezTo>
                  <a:lnTo>
                    <a:pt x="0" y="45588"/>
                  </a:lnTo>
                  <a:cubicBezTo>
                    <a:pt x="0" y="20411"/>
                    <a:pt x="20411" y="0"/>
                    <a:pt x="45588" y="0"/>
                  </a:cubicBezTo>
                  <a:close/>
                </a:path>
              </a:pathLst>
            </a:custGeom>
            <a:solidFill>
              <a:srgbClr val="FF3131"/>
            </a:solidFill>
          </p:spPr>
        </p:sp>
        <p:sp>
          <p:nvSpPr>
            <p:cNvPr name="TextBox 19" id="19"/>
            <p:cNvSpPr txBox="true"/>
            <p:nvPr/>
          </p:nvSpPr>
          <p:spPr>
            <a:xfrm>
              <a:off x="0" y="-38100"/>
              <a:ext cx="1213302" cy="447022"/>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5400000">
            <a:off x="10086028" y="545754"/>
            <a:ext cx="2041644" cy="204164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0150" t="0" r="-10150" b="0"/>
              </a:stretch>
            </a:blipFill>
          </p:spPr>
        </p:sp>
      </p:grpSp>
      <p:grpSp>
        <p:nvGrpSpPr>
          <p:cNvPr name="Group 22" id="22"/>
          <p:cNvGrpSpPr/>
          <p:nvPr/>
        </p:nvGrpSpPr>
        <p:grpSpPr>
          <a:xfrm rot="0">
            <a:off x="9918079" y="3287778"/>
            <a:ext cx="6137519" cy="2771822"/>
            <a:chOff x="0" y="0"/>
            <a:chExt cx="8183358" cy="3695762"/>
          </a:xfrm>
        </p:grpSpPr>
        <p:grpSp>
          <p:nvGrpSpPr>
            <p:cNvPr name="Group 23" id="23"/>
            <p:cNvGrpSpPr/>
            <p:nvPr/>
          </p:nvGrpSpPr>
          <p:grpSpPr>
            <a:xfrm rot="0">
              <a:off x="1390441" y="595665"/>
              <a:ext cx="6792917" cy="2334201"/>
              <a:chOff x="0" y="0"/>
              <a:chExt cx="1213302" cy="416918"/>
            </a:xfrm>
          </p:grpSpPr>
          <p:sp>
            <p:nvSpPr>
              <p:cNvPr name="Freeform 24" id="24"/>
              <p:cNvSpPr/>
              <p:nvPr/>
            </p:nvSpPr>
            <p:spPr>
              <a:xfrm flipH="false" flipV="false" rot="0">
                <a:off x="0" y="0"/>
                <a:ext cx="1213302" cy="416918"/>
              </a:xfrm>
              <a:custGeom>
                <a:avLst/>
                <a:gdLst/>
                <a:ahLst/>
                <a:cxnLst/>
                <a:rect r="r" b="b" t="t" l="l"/>
                <a:pathLst>
                  <a:path h="416918" w="1213302">
                    <a:moveTo>
                      <a:pt x="45588" y="0"/>
                    </a:moveTo>
                    <a:lnTo>
                      <a:pt x="1167714" y="0"/>
                    </a:lnTo>
                    <a:cubicBezTo>
                      <a:pt x="1192891" y="0"/>
                      <a:pt x="1213302" y="20411"/>
                      <a:pt x="1213302" y="45588"/>
                    </a:cubicBezTo>
                    <a:lnTo>
                      <a:pt x="1213302" y="371330"/>
                    </a:lnTo>
                    <a:cubicBezTo>
                      <a:pt x="1213302" y="396508"/>
                      <a:pt x="1192891" y="416918"/>
                      <a:pt x="1167714" y="416918"/>
                    </a:cubicBezTo>
                    <a:lnTo>
                      <a:pt x="45588" y="416918"/>
                    </a:lnTo>
                    <a:cubicBezTo>
                      <a:pt x="20411" y="416918"/>
                      <a:pt x="0" y="396508"/>
                      <a:pt x="0" y="371330"/>
                    </a:cubicBezTo>
                    <a:lnTo>
                      <a:pt x="0" y="45588"/>
                    </a:lnTo>
                    <a:cubicBezTo>
                      <a:pt x="0" y="20411"/>
                      <a:pt x="20411" y="0"/>
                      <a:pt x="45588" y="0"/>
                    </a:cubicBezTo>
                    <a:close/>
                  </a:path>
                </a:pathLst>
              </a:custGeom>
              <a:solidFill>
                <a:srgbClr val="1C6037"/>
              </a:solidFill>
            </p:spPr>
          </p:sp>
          <p:sp>
            <p:nvSpPr>
              <p:cNvPr name="TextBox 25" id="25"/>
              <p:cNvSpPr txBox="true"/>
              <p:nvPr/>
            </p:nvSpPr>
            <p:spPr>
              <a:xfrm>
                <a:off x="0" y="-38100"/>
                <a:ext cx="1213302" cy="455018"/>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599083">
              <a:off x="286306" y="121986"/>
              <a:ext cx="1708636" cy="3451790"/>
            </a:xfrm>
            <a:custGeom>
              <a:avLst/>
              <a:gdLst/>
              <a:ahLst/>
              <a:cxnLst/>
              <a:rect r="r" b="b" t="t" l="l"/>
              <a:pathLst>
                <a:path h="3451790" w="1708636">
                  <a:moveTo>
                    <a:pt x="0" y="0"/>
                  </a:moveTo>
                  <a:lnTo>
                    <a:pt x="1708636" y="0"/>
                  </a:lnTo>
                  <a:lnTo>
                    <a:pt x="1708636" y="3451790"/>
                  </a:lnTo>
                  <a:lnTo>
                    <a:pt x="0" y="3451790"/>
                  </a:lnTo>
                  <a:lnTo>
                    <a:pt x="0" y="0"/>
                  </a:lnTo>
                  <a:close/>
                </a:path>
              </a:pathLst>
            </a:custGeom>
            <a:blipFill>
              <a:blip r:embed="rId3"/>
              <a:stretch>
                <a:fillRect l="0" t="0" r="0" b="0"/>
              </a:stretch>
            </a:blipFill>
          </p:spPr>
        </p:sp>
        <p:sp>
          <p:nvSpPr>
            <p:cNvPr name="Freeform 27" id="27"/>
            <p:cNvSpPr/>
            <p:nvPr/>
          </p:nvSpPr>
          <p:spPr>
            <a:xfrm flipH="false" flipV="false" rot="429135">
              <a:off x="1575086" y="159441"/>
              <a:ext cx="1667599" cy="3368887"/>
            </a:xfrm>
            <a:custGeom>
              <a:avLst/>
              <a:gdLst/>
              <a:ahLst/>
              <a:cxnLst/>
              <a:rect r="r" b="b" t="t" l="l"/>
              <a:pathLst>
                <a:path h="3368887" w="1667599">
                  <a:moveTo>
                    <a:pt x="0" y="0"/>
                  </a:moveTo>
                  <a:lnTo>
                    <a:pt x="1667599" y="0"/>
                  </a:lnTo>
                  <a:lnTo>
                    <a:pt x="1667599" y="3368887"/>
                  </a:lnTo>
                  <a:lnTo>
                    <a:pt x="0" y="3368887"/>
                  </a:lnTo>
                  <a:lnTo>
                    <a:pt x="0" y="0"/>
                  </a:lnTo>
                  <a:close/>
                </a:path>
              </a:pathLst>
            </a:custGeom>
            <a:blipFill>
              <a:blip r:embed="rId4"/>
              <a:stretch>
                <a:fillRect l="0" t="0" r="0" b="0"/>
              </a:stretch>
            </a:blipFill>
          </p:spPr>
        </p:sp>
        <p:sp>
          <p:nvSpPr>
            <p:cNvPr name="TextBox 28" id="28"/>
            <p:cNvSpPr txBox="true"/>
            <p:nvPr/>
          </p:nvSpPr>
          <p:spPr>
            <a:xfrm rot="0">
              <a:off x="3806042" y="1154224"/>
              <a:ext cx="3978839" cy="1150408"/>
            </a:xfrm>
            <a:prstGeom prst="rect">
              <a:avLst/>
            </a:prstGeom>
          </p:spPr>
          <p:txBody>
            <a:bodyPr anchor="t" rtlCol="false" tIns="0" lIns="0" bIns="0" rIns="0">
              <a:spAutoFit/>
            </a:bodyPr>
            <a:lstStyle/>
            <a:p>
              <a:pPr algn="l">
                <a:lnSpc>
                  <a:spcPts val="3499"/>
                </a:lnSpc>
              </a:pPr>
              <a:r>
                <a:rPr lang="en-US" sz="2499" b="true">
                  <a:solidFill>
                    <a:srgbClr val="CBE5FA"/>
                  </a:solidFill>
                  <a:latin typeface="Poppins Semi-Bold"/>
                  <a:ea typeface="Poppins Semi-Bold"/>
                  <a:cs typeface="Poppins Semi-Bold"/>
                  <a:sym typeface="Poppins Semi-Bold"/>
                </a:rPr>
                <a:t>Proprietary Wallet Passes </a:t>
              </a:r>
            </a:p>
          </p:txBody>
        </p:sp>
      </p:grpSp>
      <p:grpSp>
        <p:nvGrpSpPr>
          <p:cNvPr name="Group 29" id="29"/>
          <p:cNvGrpSpPr/>
          <p:nvPr/>
        </p:nvGrpSpPr>
        <p:grpSpPr>
          <a:xfrm rot="0">
            <a:off x="10960910" y="6764450"/>
            <a:ext cx="5094688" cy="1750651"/>
            <a:chOff x="0" y="0"/>
            <a:chExt cx="1213302" cy="416918"/>
          </a:xfrm>
        </p:grpSpPr>
        <p:sp>
          <p:nvSpPr>
            <p:cNvPr name="Freeform 30" id="30"/>
            <p:cNvSpPr/>
            <p:nvPr/>
          </p:nvSpPr>
          <p:spPr>
            <a:xfrm flipH="false" flipV="false" rot="0">
              <a:off x="0" y="0"/>
              <a:ext cx="1213302" cy="416918"/>
            </a:xfrm>
            <a:custGeom>
              <a:avLst/>
              <a:gdLst/>
              <a:ahLst/>
              <a:cxnLst/>
              <a:rect r="r" b="b" t="t" l="l"/>
              <a:pathLst>
                <a:path h="416918" w="1213302">
                  <a:moveTo>
                    <a:pt x="45588" y="0"/>
                  </a:moveTo>
                  <a:lnTo>
                    <a:pt x="1167714" y="0"/>
                  </a:lnTo>
                  <a:cubicBezTo>
                    <a:pt x="1192891" y="0"/>
                    <a:pt x="1213302" y="20411"/>
                    <a:pt x="1213302" y="45588"/>
                  </a:cubicBezTo>
                  <a:lnTo>
                    <a:pt x="1213302" y="371330"/>
                  </a:lnTo>
                  <a:cubicBezTo>
                    <a:pt x="1213302" y="396508"/>
                    <a:pt x="1192891" y="416918"/>
                    <a:pt x="1167714" y="416918"/>
                  </a:cubicBezTo>
                  <a:lnTo>
                    <a:pt x="45588" y="416918"/>
                  </a:lnTo>
                  <a:cubicBezTo>
                    <a:pt x="20411" y="416918"/>
                    <a:pt x="0" y="396508"/>
                    <a:pt x="0" y="371330"/>
                  </a:cubicBezTo>
                  <a:lnTo>
                    <a:pt x="0" y="45588"/>
                  </a:lnTo>
                  <a:cubicBezTo>
                    <a:pt x="0" y="20411"/>
                    <a:pt x="20411" y="0"/>
                    <a:pt x="45588" y="0"/>
                  </a:cubicBezTo>
                  <a:close/>
                </a:path>
              </a:pathLst>
            </a:custGeom>
            <a:solidFill>
              <a:srgbClr val="312859"/>
            </a:solidFill>
          </p:spPr>
        </p:sp>
        <p:sp>
          <p:nvSpPr>
            <p:cNvPr name="TextBox 31" id="31"/>
            <p:cNvSpPr txBox="true"/>
            <p:nvPr/>
          </p:nvSpPr>
          <p:spPr>
            <a:xfrm>
              <a:off x="0" y="-38100"/>
              <a:ext cx="1213302" cy="455018"/>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0295420" y="6458076"/>
            <a:ext cx="2396580" cy="2461186"/>
          </a:xfrm>
          <a:custGeom>
            <a:avLst/>
            <a:gdLst/>
            <a:ahLst/>
            <a:cxnLst/>
            <a:rect r="r" b="b" t="t" l="l"/>
            <a:pathLst>
              <a:path h="2461186" w="2396580">
                <a:moveTo>
                  <a:pt x="0" y="0"/>
                </a:moveTo>
                <a:lnTo>
                  <a:pt x="2396580" y="0"/>
                </a:lnTo>
                <a:lnTo>
                  <a:pt x="2396580" y="2461185"/>
                </a:lnTo>
                <a:lnTo>
                  <a:pt x="0" y="2461185"/>
                </a:lnTo>
                <a:lnTo>
                  <a:pt x="0" y="0"/>
                </a:lnTo>
                <a:close/>
              </a:path>
            </a:pathLst>
          </a:custGeom>
          <a:blipFill>
            <a:blip r:embed="rId5"/>
            <a:stretch>
              <a:fillRect l="0" t="0" r="0" b="0"/>
            </a:stretch>
          </a:blipFill>
        </p:spPr>
      </p:sp>
      <p:sp>
        <p:nvSpPr>
          <p:cNvPr name="TextBox 33" id="33"/>
          <p:cNvSpPr txBox="true"/>
          <p:nvPr/>
        </p:nvSpPr>
        <p:spPr>
          <a:xfrm rot="0">
            <a:off x="1937723" y="3037672"/>
            <a:ext cx="7433516" cy="4137025"/>
          </a:xfrm>
          <a:prstGeom prst="rect">
            <a:avLst/>
          </a:prstGeom>
        </p:spPr>
        <p:txBody>
          <a:bodyPr anchor="t" rtlCol="false" tIns="0" lIns="0" bIns="0" rIns="0">
            <a:spAutoFit/>
          </a:bodyPr>
          <a:lstStyle/>
          <a:p>
            <a:pPr algn="ctr">
              <a:lnSpc>
                <a:spcPts val="6499"/>
              </a:lnSpc>
            </a:pPr>
            <a:r>
              <a:rPr lang="en-US" b="true" sz="6499">
                <a:solidFill>
                  <a:srgbClr val="263744"/>
                </a:solidFill>
                <a:latin typeface="Inter Bold"/>
                <a:ea typeface="Inter Bold"/>
                <a:cs typeface="Inter Bold"/>
                <a:sym typeface="Inter Bold"/>
              </a:rPr>
              <a:t>LITERATURE REVIEW </a:t>
            </a:r>
          </a:p>
          <a:p>
            <a:pPr algn="ctr">
              <a:lnSpc>
                <a:spcPts val="6499"/>
              </a:lnSpc>
            </a:pPr>
            <a:r>
              <a:rPr lang="en-US" b="true" sz="6499">
                <a:solidFill>
                  <a:srgbClr val="263744"/>
                </a:solidFill>
                <a:latin typeface="Inter Bold"/>
                <a:ea typeface="Inter Bold"/>
                <a:cs typeface="Inter Bold"/>
                <a:sym typeface="Inter Bold"/>
              </a:rPr>
              <a:t>- </a:t>
            </a:r>
          </a:p>
          <a:p>
            <a:pPr algn="ctr">
              <a:lnSpc>
                <a:spcPts val="6499"/>
              </a:lnSpc>
            </a:pPr>
            <a:r>
              <a:rPr lang="en-US" b="true" sz="6499">
                <a:solidFill>
                  <a:srgbClr val="263744"/>
                </a:solidFill>
                <a:latin typeface="Inter Bold"/>
                <a:ea typeface="Inter Bold"/>
                <a:cs typeface="Inter Bold"/>
                <a:sym typeface="Inter Bold"/>
              </a:rPr>
              <a:t>ANALYZING THE RELATED WORKS</a:t>
            </a:r>
          </a:p>
        </p:txBody>
      </p:sp>
      <p:sp>
        <p:nvSpPr>
          <p:cNvPr name="TextBox 34" id="34"/>
          <p:cNvSpPr txBox="true"/>
          <p:nvPr/>
        </p:nvSpPr>
        <p:spPr>
          <a:xfrm rot="0">
            <a:off x="12393142" y="1093501"/>
            <a:ext cx="3363598" cy="879475"/>
          </a:xfrm>
          <a:prstGeom prst="rect">
            <a:avLst/>
          </a:prstGeom>
        </p:spPr>
        <p:txBody>
          <a:bodyPr anchor="t" rtlCol="false" tIns="0" lIns="0" bIns="0" rIns="0">
            <a:spAutoFit/>
          </a:bodyPr>
          <a:lstStyle/>
          <a:p>
            <a:pPr algn="l">
              <a:lnSpc>
                <a:spcPts val="3499"/>
              </a:lnSpc>
            </a:pPr>
            <a:r>
              <a:rPr lang="en-US" sz="2499" b="true">
                <a:solidFill>
                  <a:srgbClr val="FFFFFF"/>
                </a:solidFill>
                <a:latin typeface="Poppins Semi-Bold"/>
                <a:ea typeface="Poppins Semi-Bold"/>
                <a:cs typeface="Poppins Semi-Bold"/>
                <a:sym typeface="Poppins Semi-Bold"/>
              </a:rPr>
              <a:t>Traditional Physical Access Cards</a:t>
            </a:r>
          </a:p>
        </p:txBody>
      </p:sp>
      <p:sp>
        <p:nvSpPr>
          <p:cNvPr name="TextBox 35" id="35"/>
          <p:cNvSpPr txBox="true"/>
          <p:nvPr/>
        </p:nvSpPr>
        <p:spPr>
          <a:xfrm rot="0">
            <a:off x="12692000" y="7215593"/>
            <a:ext cx="3363598" cy="879475"/>
          </a:xfrm>
          <a:prstGeom prst="rect">
            <a:avLst/>
          </a:prstGeom>
        </p:spPr>
        <p:txBody>
          <a:bodyPr anchor="t" rtlCol="false" tIns="0" lIns="0" bIns="0" rIns="0">
            <a:spAutoFit/>
          </a:bodyPr>
          <a:lstStyle/>
          <a:p>
            <a:pPr algn="l">
              <a:lnSpc>
                <a:spcPts val="3499"/>
              </a:lnSpc>
            </a:pPr>
            <a:r>
              <a:rPr lang="en-US" sz="2499" b="true">
                <a:solidFill>
                  <a:srgbClr val="FFBF29"/>
                </a:solidFill>
                <a:latin typeface="Poppins Semi-Bold"/>
                <a:ea typeface="Poppins Semi-Bold"/>
                <a:cs typeface="Poppins Semi-Bold"/>
                <a:sym typeface="Poppins Semi-Bold"/>
              </a:rPr>
              <a:t>National Digital Initiatives (MYJPJ)</a:t>
            </a:r>
          </a:p>
        </p:txBody>
      </p:sp>
      <p:sp>
        <p:nvSpPr>
          <p:cNvPr name="Freeform 36" id="36"/>
          <p:cNvSpPr/>
          <p:nvPr/>
        </p:nvSpPr>
        <p:spPr>
          <a:xfrm flipH="false" flipV="false" rot="-1253754">
            <a:off x="-1145114" y="-2057400"/>
            <a:ext cx="3708464" cy="4114800"/>
          </a:xfrm>
          <a:custGeom>
            <a:avLst/>
            <a:gdLst/>
            <a:ahLst/>
            <a:cxnLst/>
            <a:rect r="r" b="b" t="t" l="l"/>
            <a:pathLst>
              <a:path h="4114800" w="3708464">
                <a:moveTo>
                  <a:pt x="0" y="0"/>
                </a:moveTo>
                <a:lnTo>
                  <a:pt x="3708463" y="0"/>
                </a:lnTo>
                <a:lnTo>
                  <a:pt x="370846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6A">
                <a:alpha val="100000"/>
              </a:srgbClr>
            </a:gs>
            <a:gs pos="100000">
              <a:srgbClr val="FFF7DE">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6221671" y="-674991"/>
            <a:ext cx="2622271" cy="4817892"/>
            <a:chOff x="0" y="0"/>
            <a:chExt cx="690639" cy="1268910"/>
          </a:xfrm>
        </p:grpSpPr>
        <p:sp>
          <p:nvSpPr>
            <p:cNvPr name="Freeform 3" id="3"/>
            <p:cNvSpPr/>
            <p:nvPr/>
          </p:nvSpPr>
          <p:spPr>
            <a:xfrm flipH="false" flipV="false" rot="0">
              <a:off x="0" y="0"/>
              <a:ext cx="690639" cy="1268910"/>
            </a:xfrm>
            <a:custGeom>
              <a:avLst/>
              <a:gdLst/>
              <a:ahLst/>
              <a:cxnLst/>
              <a:rect r="r" b="b" t="t" l="l"/>
              <a:pathLst>
                <a:path h="1268910" w="690639">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true">
              <a:gsLst>
                <a:gs pos="0">
                  <a:srgbClr val="FF3131">
                    <a:alpha val="100000"/>
                  </a:srgbClr>
                </a:gs>
                <a:gs pos="100000">
                  <a:srgbClr val="FF914D">
                    <a:alpha val="100000"/>
                  </a:srgbClr>
                </a:gs>
              </a:gsLst>
              <a:lin ang="0"/>
            </a:gradFill>
          </p:spPr>
        </p:sp>
        <p:sp>
          <p:nvSpPr>
            <p:cNvPr name="TextBox 4" id="4"/>
            <p:cNvSpPr txBox="true"/>
            <p:nvPr/>
          </p:nvSpPr>
          <p:spPr>
            <a:xfrm>
              <a:off x="0" y="-38100"/>
              <a:ext cx="690639" cy="130701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3506" y="3382827"/>
            <a:ext cx="6518064" cy="9747621"/>
            <a:chOff x="0" y="0"/>
            <a:chExt cx="1716692" cy="2567275"/>
          </a:xfrm>
        </p:grpSpPr>
        <p:sp>
          <p:nvSpPr>
            <p:cNvPr name="Freeform 6" id="6"/>
            <p:cNvSpPr/>
            <p:nvPr/>
          </p:nvSpPr>
          <p:spPr>
            <a:xfrm flipH="false" flipV="false" rot="0">
              <a:off x="0" y="0"/>
              <a:ext cx="1716692" cy="2567275"/>
            </a:xfrm>
            <a:custGeom>
              <a:avLst/>
              <a:gdLst/>
              <a:ahLst/>
              <a:cxnLst/>
              <a:rect r="r" b="b" t="t" l="l"/>
              <a:pathLst>
                <a:path h="2567275" w="1716692">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true">
              <a:gsLst>
                <a:gs pos="0">
                  <a:srgbClr val="FF3131">
                    <a:alpha val="100000"/>
                  </a:srgbClr>
                </a:gs>
                <a:gs pos="100000">
                  <a:srgbClr val="FF914D">
                    <a:alpha val="100000"/>
                  </a:srgbClr>
                </a:gs>
              </a:gsLst>
              <a:lin ang="0"/>
            </a:gradFill>
          </p:spPr>
        </p:sp>
        <p:sp>
          <p:nvSpPr>
            <p:cNvPr name="TextBox 7" id="7"/>
            <p:cNvSpPr txBox="true"/>
            <p:nvPr/>
          </p:nvSpPr>
          <p:spPr>
            <a:xfrm>
              <a:off x="0" y="-38100"/>
              <a:ext cx="1716692" cy="26053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71451" y="2055485"/>
            <a:ext cx="7274576" cy="6468714"/>
            <a:chOff x="0" y="0"/>
            <a:chExt cx="606169" cy="539019"/>
          </a:xfrm>
        </p:grpSpPr>
        <p:sp>
          <p:nvSpPr>
            <p:cNvPr name="Freeform 9" id="9"/>
            <p:cNvSpPr/>
            <p:nvPr/>
          </p:nvSpPr>
          <p:spPr>
            <a:xfrm flipH="false" flipV="false" rot="0">
              <a:off x="0" y="0"/>
              <a:ext cx="606169" cy="539019"/>
            </a:xfrm>
            <a:custGeom>
              <a:avLst/>
              <a:gdLst/>
              <a:ahLst/>
              <a:cxnLst/>
              <a:rect r="r" b="b" t="t" l="l"/>
              <a:pathLst>
                <a:path h="539019" w="606169">
                  <a:moveTo>
                    <a:pt x="42570" y="0"/>
                  </a:moveTo>
                  <a:lnTo>
                    <a:pt x="563599" y="0"/>
                  </a:lnTo>
                  <a:cubicBezTo>
                    <a:pt x="587110" y="0"/>
                    <a:pt x="606169" y="19059"/>
                    <a:pt x="606169" y="42570"/>
                  </a:cubicBezTo>
                  <a:lnTo>
                    <a:pt x="606169" y="496449"/>
                  </a:lnTo>
                  <a:cubicBezTo>
                    <a:pt x="606169" y="519960"/>
                    <a:pt x="587110" y="539019"/>
                    <a:pt x="563599" y="539019"/>
                  </a:cubicBezTo>
                  <a:lnTo>
                    <a:pt x="42570" y="539019"/>
                  </a:lnTo>
                  <a:cubicBezTo>
                    <a:pt x="31280" y="539019"/>
                    <a:pt x="20452" y="534534"/>
                    <a:pt x="12468" y="526550"/>
                  </a:cubicBezTo>
                  <a:cubicBezTo>
                    <a:pt x="4485" y="518567"/>
                    <a:pt x="0" y="507739"/>
                    <a:pt x="0" y="496449"/>
                  </a:cubicBezTo>
                  <a:lnTo>
                    <a:pt x="0" y="42570"/>
                  </a:lnTo>
                  <a:cubicBezTo>
                    <a:pt x="0" y="19059"/>
                    <a:pt x="19059" y="0"/>
                    <a:pt x="42570" y="0"/>
                  </a:cubicBezTo>
                  <a:close/>
                </a:path>
              </a:pathLst>
            </a:custGeom>
            <a:blipFill>
              <a:blip r:embed="rId2"/>
              <a:stretch>
                <a:fillRect l="-3487" t="0" r="-3487" b="0"/>
              </a:stretch>
            </a:blipFill>
          </p:spPr>
        </p:sp>
      </p:grpSp>
      <p:grpSp>
        <p:nvGrpSpPr>
          <p:cNvPr name="Group 10" id="10"/>
          <p:cNvGrpSpPr/>
          <p:nvPr/>
        </p:nvGrpSpPr>
        <p:grpSpPr>
          <a:xfrm rot="0">
            <a:off x="7333594" y="7040214"/>
            <a:ext cx="990128" cy="990128"/>
            <a:chOff x="0" y="0"/>
            <a:chExt cx="1320170" cy="1320170"/>
          </a:xfrm>
        </p:grpSpPr>
        <p:sp>
          <p:nvSpPr>
            <p:cNvPr name="Freeform 11" id="11"/>
            <p:cNvSpPr/>
            <p:nvPr/>
          </p:nvSpPr>
          <p:spPr>
            <a:xfrm flipH="false" flipV="false" rot="0">
              <a:off x="241082" y="209296"/>
              <a:ext cx="838005" cy="861702"/>
            </a:xfrm>
            <a:custGeom>
              <a:avLst/>
              <a:gdLst/>
              <a:ahLst/>
              <a:cxnLst/>
              <a:rect r="r" b="b" t="t" l="l"/>
              <a:pathLst>
                <a:path h="861702" w="838005">
                  <a:moveTo>
                    <a:pt x="0" y="0"/>
                  </a:moveTo>
                  <a:lnTo>
                    <a:pt x="838006" y="0"/>
                  </a:lnTo>
                  <a:lnTo>
                    <a:pt x="838006" y="861703"/>
                  </a:lnTo>
                  <a:lnTo>
                    <a:pt x="0" y="8617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0" y="0"/>
              <a:ext cx="1320170" cy="132017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2862" cap="sq">
                <a:solidFill>
                  <a:srgbClr val="263744"/>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5" id="15"/>
          <p:cNvGrpSpPr/>
          <p:nvPr/>
        </p:nvGrpSpPr>
        <p:grpSpPr>
          <a:xfrm rot="0">
            <a:off x="7333594" y="4003473"/>
            <a:ext cx="990128" cy="990128"/>
            <a:chOff x="0" y="0"/>
            <a:chExt cx="1320170" cy="1320170"/>
          </a:xfrm>
        </p:grpSpPr>
        <p:grpSp>
          <p:nvGrpSpPr>
            <p:cNvPr name="Group 16" id="16"/>
            <p:cNvGrpSpPr/>
            <p:nvPr/>
          </p:nvGrpSpPr>
          <p:grpSpPr>
            <a:xfrm rot="0">
              <a:off x="0" y="0"/>
              <a:ext cx="1320170" cy="132017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2862" cap="sq">
                <a:solidFill>
                  <a:srgbClr val="263744"/>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663571">
              <a:off x="298650" y="234242"/>
              <a:ext cx="722869" cy="851687"/>
            </a:xfrm>
            <a:custGeom>
              <a:avLst/>
              <a:gdLst/>
              <a:ahLst/>
              <a:cxnLst/>
              <a:rect r="r" b="b" t="t" l="l"/>
              <a:pathLst>
                <a:path h="851687" w="722869">
                  <a:moveTo>
                    <a:pt x="0" y="0"/>
                  </a:moveTo>
                  <a:lnTo>
                    <a:pt x="722870" y="0"/>
                  </a:lnTo>
                  <a:lnTo>
                    <a:pt x="722870" y="851687"/>
                  </a:lnTo>
                  <a:lnTo>
                    <a:pt x="0" y="8516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0" id="20"/>
          <p:cNvSpPr txBox="true"/>
          <p:nvPr/>
        </p:nvSpPr>
        <p:spPr>
          <a:xfrm rot="0">
            <a:off x="2993572" y="285099"/>
            <a:ext cx="12300856" cy="860425"/>
          </a:xfrm>
          <a:prstGeom prst="rect">
            <a:avLst/>
          </a:prstGeom>
        </p:spPr>
        <p:txBody>
          <a:bodyPr anchor="t" rtlCol="false" tIns="0" lIns="0" bIns="0" rIns="0">
            <a:spAutoFit/>
          </a:bodyPr>
          <a:lstStyle/>
          <a:p>
            <a:pPr algn="ctr">
              <a:lnSpc>
                <a:spcPts val="6499"/>
              </a:lnSpc>
            </a:pPr>
            <a:r>
              <a:rPr lang="en-US" b="true" sz="6499">
                <a:solidFill>
                  <a:srgbClr val="263744"/>
                </a:solidFill>
                <a:latin typeface="Inter Bold"/>
                <a:ea typeface="Inter Bold"/>
                <a:cs typeface="Inter Bold"/>
                <a:sym typeface="Inter Bold"/>
              </a:rPr>
              <a:t>PHYSICAL ACCESS CARDS</a:t>
            </a:r>
          </a:p>
        </p:txBody>
      </p:sp>
      <p:sp>
        <p:nvSpPr>
          <p:cNvPr name="TextBox 21" id="21"/>
          <p:cNvSpPr txBox="true"/>
          <p:nvPr/>
        </p:nvSpPr>
        <p:spPr>
          <a:xfrm rot="0">
            <a:off x="8540825" y="1576354"/>
            <a:ext cx="4622190" cy="523875"/>
          </a:xfrm>
          <a:prstGeom prst="rect">
            <a:avLst/>
          </a:prstGeom>
        </p:spPr>
        <p:txBody>
          <a:bodyPr anchor="t" rtlCol="false" tIns="0" lIns="0" bIns="0" rIns="0">
            <a:spAutoFit/>
          </a:bodyPr>
          <a:lstStyle/>
          <a:p>
            <a:pPr algn="l">
              <a:lnSpc>
                <a:spcPts val="4199"/>
              </a:lnSpc>
            </a:pPr>
            <a:r>
              <a:rPr lang="en-US" sz="2999" b="true">
                <a:solidFill>
                  <a:srgbClr val="263744"/>
                </a:solidFill>
                <a:latin typeface="Poppins Semi-Bold"/>
                <a:ea typeface="Poppins Semi-Bold"/>
                <a:cs typeface="Poppins Semi-Bold"/>
                <a:sym typeface="Poppins Semi-Bold"/>
              </a:rPr>
              <a:t>Strengths</a:t>
            </a:r>
          </a:p>
        </p:txBody>
      </p:sp>
      <p:sp>
        <p:nvSpPr>
          <p:cNvPr name="TextBox 22" id="22"/>
          <p:cNvSpPr txBox="true"/>
          <p:nvPr/>
        </p:nvSpPr>
        <p:spPr>
          <a:xfrm rot="0">
            <a:off x="8540825" y="4252563"/>
            <a:ext cx="4622190" cy="523875"/>
          </a:xfrm>
          <a:prstGeom prst="rect">
            <a:avLst/>
          </a:prstGeom>
        </p:spPr>
        <p:txBody>
          <a:bodyPr anchor="t" rtlCol="false" tIns="0" lIns="0" bIns="0" rIns="0">
            <a:spAutoFit/>
          </a:bodyPr>
          <a:lstStyle/>
          <a:p>
            <a:pPr algn="l">
              <a:lnSpc>
                <a:spcPts val="4199"/>
              </a:lnSpc>
            </a:pPr>
            <a:r>
              <a:rPr lang="en-US" sz="2999" b="true">
                <a:solidFill>
                  <a:srgbClr val="263744"/>
                </a:solidFill>
                <a:latin typeface="Poppins Semi-Bold"/>
                <a:ea typeface="Poppins Semi-Bold"/>
                <a:cs typeface="Poppins Semi-Bold"/>
                <a:sym typeface="Poppins Semi-Bold"/>
              </a:rPr>
              <a:t>Weakness</a:t>
            </a:r>
          </a:p>
        </p:txBody>
      </p:sp>
      <p:sp>
        <p:nvSpPr>
          <p:cNvPr name="TextBox 23" id="23"/>
          <p:cNvSpPr txBox="true"/>
          <p:nvPr/>
        </p:nvSpPr>
        <p:spPr>
          <a:xfrm rot="0">
            <a:off x="8540825" y="7281277"/>
            <a:ext cx="5189170" cy="441325"/>
          </a:xfrm>
          <a:prstGeom prst="rect">
            <a:avLst/>
          </a:prstGeom>
        </p:spPr>
        <p:txBody>
          <a:bodyPr anchor="t" rtlCol="false" tIns="0" lIns="0" bIns="0" rIns="0">
            <a:spAutoFit/>
          </a:bodyPr>
          <a:lstStyle/>
          <a:p>
            <a:pPr algn="l">
              <a:lnSpc>
                <a:spcPts val="3499"/>
              </a:lnSpc>
            </a:pPr>
            <a:r>
              <a:rPr lang="en-US" sz="2499" b="true">
                <a:solidFill>
                  <a:srgbClr val="263744"/>
                </a:solidFill>
                <a:latin typeface="Poppins Semi-Bold"/>
                <a:ea typeface="Poppins Semi-Bold"/>
                <a:cs typeface="Poppins Semi-Bold"/>
                <a:sym typeface="Poppins Semi-Bold"/>
              </a:rPr>
              <a:t>How NFCampus is different?</a:t>
            </a:r>
          </a:p>
        </p:txBody>
      </p:sp>
      <p:grpSp>
        <p:nvGrpSpPr>
          <p:cNvPr name="Group 24" id="24"/>
          <p:cNvGrpSpPr/>
          <p:nvPr/>
        </p:nvGrpSpPr>
        <p:grpSpPr>
          <a:xfrm rot="0">
            <a:off x="7333594" y="1381327"/>
            <a:ext cx="990128" cy="990128"/>
            <a:chOff x="0" y="0"/>
            <a:chExt cx="1320170" cy="1320170"/>
          </a:xfrm>
        </p:grpSpPr>
        <p:sp>
          <p:nvSpPr>
            <p:cNvPr name="Freeform 25" id="25"/>
            <p:cNvSpPr/>
            <p:nvPr/>
          </p:nvSpPr>
          <p:spPr>
            <a:xfrm flipH="false" flipV="false" rot="0">
              <a:off x="172758" y="175804"/>
              <a:ext cx="974654" cy="968562"/>
            </a:xfrm>
            <a:custGeom>
              <a:avLst/>
              <a:gdLst/>
              <a:ahLst/>
              <a:cxnLst/>
              <a:rect r="r" b="b" t="t" l="l"/>
              <a:pathLst>
                <a:path h="968562" w="974654">
                  <a:moveTo>
                    <a:pt x="0" y="0"/>
                  </a:moveTo>
                  <a:lnTo>
                    <a:pt x="974654" y="0"/>
                  </a:lnTo>
                  <a:lnTo>
                    <a:pt x="974654" y="968562"/>
                  </a:lnTo>
                  <a:lnTo>
                    <a:pt x="0" y="9685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6" id="26"/>
            <p:cNvGrpSpPr/>
            <p:nvPr/>
          </p:nvGrpSpPr>
          <p:grpSpPr>
            <a:xfrm rot="0">
              <a:off x="0" y="0"/>
              <a:ext cx="1320170" cy="132017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2862" cap="sq">
                <a:solidFill>
                  <a:srgbClr val="263744"/>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29" id="29"/>
          <p:cNvSpPr txBox="true"/>
          <p:nvPr/>
        </p:nvSpPr>
        <p:spPr>
          <a:xfrm rot="0">
            <a:off x="8323722" y="2200072"/>
            <a:ext cx="4202609" cy="129857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sz="2499">
                <a:solidFill>
                  <a:srgbClr val="263744"/>
                </a:solidFill>
                <a:latin typeface="Canva Sans"/>
                <a:ea typeface="Canva Sans"/>
                <a:cs typeface="Canva Sans"/>
                <a:sym typeface="Canva Sans"/>
              </a:rPr>
              <a:t>Simple</a:t>
            </a:r>
          </a:p>
          <a:p>
            <a:pPr algn="l" marL="539746" indent="-269873" lvl="1">
              <a:lnSpc>
                <a:spcPts val="3499"/>
              </a:lnSpc>
              <a:spcBef>
                <a:spcPct val="0"/>
              </a:spcBef>
              <a:buFont typeface="Arial"/>
              <a:buChar char="•"/>
            </a:pPr>
            <a:r>
              <a:rPr lang="en-US" sz="2499">
                <a:solidFill>
                  <a:srgbClr val="263744"/>
                </a:solidFill>
                <a:latin typeface="Canva Sans"/>
                <a:ea typeface="Canva Sans"/>
                <a:cs typeface="Canva Sans"/>
                <a:sym typeface="Canva Sans"/>
              </a:rPr>
              <a:t>low-cost</a:t>
            </a:r>
          </a:p>
          <a:p>
            <a:pPr algn="l" marL="539746" indent="-269873" lvl="1">
              <a:lnSpc>
                <a:spcPts val="3499"/>
              </a:lnSpc>
              <a:spcBef>
                <a:spcPct val="0"/>
              </a:spcBef>
              <a:buFont typeface="Arial"/>
              <a:buChar char="•"/>
            </a:pPr>
            <a:r>
              <a:rPr lang="en-US" sz="2499">
                <a:solidFill>
                  <a:srgbClr val="263744"/>
                </a:solidFill>
                <a:latin typeface="Canva Sans"/>
                <a:ea typeface="Canva Sans"/>
                <a:cs typeface="Canva Sans"/>
                <a:sym typeface="Canva Sans"/>
              </a:rPr>
              <a:t>U</a:t>
            </a:r>
            <a:r>
              <a:rPr lang="en-US" sz="2499">
                <a:solidFill>
                  <a:srgbClr val="263744"/>
                </a:solidFill>
                <a:latin typeface="Canva Sans"/>
                <a:ea typeface="Canva Sans"/>
                <a:cs typeface="Canva Sans"/>
                <a:sym typeface="Canva Sans"/>
              </a:rPr>
              <a:t>niversally understood.</a:t>
            </a:r>
          </a:p>
        </p:txBody>
      </p:sp>
      <p:sp>
        <p:nvSpPr>
          <p:cNvPr name="TextBox 30" id="30"/>
          <p:cNvSpPr txBox="true"/>
          <p:nvPr/>
        </p:nvSpPr>
        <p:spPr>
          <a:xfrm rot="0">
            <a:off x="8323722" y="4798663"/>
            <a:ext cx="4726781" cy="173672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sz="2499">
                <a:solidFill>
                  <a:srgbClr val="263744"/>
                </a:solidFill>
                <a:latin typeface="Canva Sans"/>
                <a:ea typeface="Canva Sans"/>
                <a:cs typeface="Canva Sans"/>
                <a:sym typeface="Canva Sans"/>
              </a:rPr>
              <a:t>H</a:t>
            </a:r>
            <a:r>
              <a:rPr lang="en-US" sz="2499">
                <a:solidFill>
                  <a:srgbClr val="263744"/>
                </a:solidFill>
                <a:latin typeface="Canva Sans"/>
                <a:ea typeface="Canva Sans"/>
                <a:cs typeface="Canva Sans"/>
                <a:sym typeface="Canva Sans"/>
              </a:rPr>
              <a:t>igh Risk of Loss or Theft</a:t>
            </a:r>
          </a:p>
          <a:p>
            <a:pPr algn="l" marL="539746" indent="-269873" lvl="1">
              <a:lnSpc>
                <a:spcPts val="3499"/>
              </a:lnSpc>
              <a:spcBef>
                <a:spcPct val="0"/>
              </a:spcBef>
              <a:buFont typeface="Arial"/>
              <a:buChar char="•"/>
            </a:pPr>
            <a:r>
              <a:rPr lang="en-US" sz="2499">
                <a:solidFill>
                  <a:srgbClr val="263744"/>
                </a:solidFill>
                <a:latin typeface="Canva Sans"/>
                <a:ea typeface="Canva Sans"/>
                <a:cs typeface="Canva Sans"/>
                <a:sym typeface="Canva Sans"/>
              </a:rPr>
              <a:t>N</a:t>
            </a:r>
            <a:r>
              <a:rPr lang="en-US" sz="2499">
                <a:solidFill>
                  <a:srgbClr val="263744"/>
                </a:solidFill>
                <a:latin typeface="Canva Sans"/>
                <a:ea typeface="Canva Sans"/>
                <a:cs typeface="Canva Sans"/>
                <a:sym typeface="Canva Sans"/>
              </a:rPr>
              <a:t>o Inherent Authentication</a:t>
            </a:r>
          </a:p>
          <a:p>
            <a:pPr algn="l" marL="539746" indent="-269873" lvl="1">
              <a:lnSpc>
                <a:spcPts val="3499"/>
              </a:lnSpc>
              <a:spcBef>
                <a:spcPct val="0"/>
              </a:spcBef>
              <a:buFont typeface="Arial"/>
              <a:buChar char="•"/>
            </a:pPr>
            <a:r>
              <a:rPr lang="en-US" sz="2499">
                <a:solidFill>
                  <a:srgbClr val="263744"/>
                </a:solidFill>
                <a:latin typeface="Canva Sans"/>
                <a:ea typeface="Canva Sans"/>
                <a:cs typeface="Canva Sans"/>
                <a:sym typeface="Canva Sans"/>
              </a:rPr>
              <a:t>Lack of Co</a:t>
            </a:r>
            <a:r>
              <a:rPr lang="en-US" sz="2499">
                <a:solidFill>
                  <a:srgbClr val="263744"/>
                </a:solidFill>
                <a:latin typeface="Canva Sans"/>
                <a:ea typeface="Canva Sans"/>
                <a:cs typeface="Canva Sans"/>
                <a:sym typeface="Canva Sans"/>
              </a:rPr>
              <a:t>nvenience</a:t>
            </a:r>
          </a:p>
          <a:p>
            <a:pPr algn="l" marL="539746" indent="-269873" lvl="1">
              <a:lnSpc>
                <a:spcPts val="3499"/>
              </a:lnSpc>
              <a:spcBef>
                <a:spcPct val="0"/>
              </a:spcBef>
              <a:buFont typeface="Arial"/>
              <a:buChar char="•"/>
            </a:pPr>
            <a:r>
              <a:rPr lang="en-US" sz="2499">
                <a:solidFill>
                  <a:srgbClr val="263744"/>
                </a:solidFill>
                <a:latin typeface="Canva Sans"/>
                <a:ea typeface="Canva Sans"/>
                <a:cs typeface="Canva Sans"/>
                <a:sym typeface="Canva Sans"/>
              </a:rPr>
              <a:t>Limited Functionality</a:t>
            </a:r>
          </a:p>
        </p:txBody>
      </p:sp>
      <p:sp>
        <p:nvSpPr>
          <p:cNvPr name="TextBox 31" id="31"/>
          <p:cNvSpPr txBox="true"/>
          <p:nvPr/>
        </p:nvSpPr>
        <p:spPr>
          <a:xfrm rot="0">
            <a:off x="8323722" y="7817853"/>
            <a:ext cx="8636176" cy="173672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sz="2499">
                <a:solidFill>
                  <a:srgbClr val="263744"/>
                </a:solidFill>
                <a:latin typeface="Canva Sans"/>
                <a:ea typeface="Canva Sans"/>
                <a:cs typeface="Canva Sans"/>
                <a:sym typeface="Canva Sans"/>
              </a:rPr>
              <a:t>M</a:t>
            </a:r>
            <a:r>
              <a:rPr lang="en-US" sz="2499">
                <a:solidFill>
                  <a:srgbClr val="263744"/>
                </a:solidFill>
                <a:latin typeface="Canva Sans"/>
                <a:ea typeface="Canva Sans"/>
                <a:cs typeface="Canva Sans"/>
                <a:sym typeface="Canva Sans"/>
              </a:rPr>
              <a:t>oves the credential to a device students always carry.</a:t>
            </a:r>
          </a:p>
          <a:p>
            <a:pPr algn="l" marL="539746" indent="-269873" lvl="1">
              <a:lnSpc>
                <a:spcPts val="3499"/>
              </a:lnSpc>
              <a:spcBef>
                <a:spcPct val="0"/>
              </a:spcBef>
              <a:buFont typeface="Arial"/>
              <a:buChar char="•"/>
            </a:pPr>
            <a:r>
              <a:rPr lang="en-US" sz="2499">
                <a:solidFill>
                  <a:srgbClr val="263744"/>
                </a:solidFill>
                <a:latin typeface="Canva Sans"/>
                <a:ea typeface="Canva Sans"/>
                <a:cs typeface="Canva Sans"/>
                <a:sym typeface="Canva Sans"/>
              </a:rPr>
              <a:t>Protects access with the pho</a:t>
            </a:r>
            <a:r>
              <a:rPr lang="en-US" sz="2499">
                <a:solidFill>
                  <a:srgbClr val="263744"/>
                </a:solidFill>
                <a:latin typeface="Canva Sans"/>
                <a:ea typeface="Canva Sans"/>
                <a:cs typeface="Canva Sans"/>
                <a:sym typeface="Canva Sans"/>
              </a:rPr>
              <a:t>ne's own secur</a:t>
            </a:r>
            <a:r>
              <a:rPr lang="en-US" sz="2499">
                <a:solidFill>
                  <a:srgbClr val="263744"/>
                </a:solidFill>
                <a:latin typeface="Canva Sans"/>
                <a:ea typeface="Canva Sans"/>
                <a:cs typeface="Canva Sans"/>
                <a:sym typeface="Canva Sans"/>
              </a:rPr>
              <a:t>ity (PIN, biometrics).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2846"/>
            <a:ext cx="18614644" cy="10755603"/>
            <a:chOff x="0" y="0"/>
            <a:chExt cx="4902622" cy="2832751"/>
          </a:xfrm>
        </p:grpSpPr>
        <p:sp>
          <p:nvSpPr>
            <p:cNvPr name="Freeform 3" id="3"/>
            <p:cNvSpPr/>
            <p:nvPr/>
          </p:nvSpPr>
          <p:spPr>
            <a:xfrm flipH="false" flipV="false" rot="0">
              <a:off x="0" y="0"/>
              <a:ext cx="4902622" cy="2832751"/>
            </a:xfrm>
            <a:custGeom>
              <a:avLst/>
              <a:gdLst/>
              <a:ahLst/>
              <a:cxnLst/>
              <a:rect r="r" b="b" t="t" l="l"/>
              <a:pathLst>
                <a:path h="2832751" w="4902622">
                  <a:moveTo>
                    <a:pt x="12477" y="0"/>
                  </a:moveTo>
                  <a:lnTo>
                    <a:pt x="4890145" y="0"/>
                  </a:lnTo>
                  <a:cubicBezTo>
                    <a:pt x="4893454" y="0"/>
                    <a:pt x="4896628" y="1315"/>
                    <a:pt x="4898968" y="3654"/>
                  </a:cubicBezTo>
                  <a:cubicBezTo>
                    <a:pt x="4901308" y="5994"/>
                    <a:pt x="4902622" y="9168"/>
                    <a:pt x="4902622" y="12477"/>
                  </a:cubicBezTo>
                  <a:lnTo>
                    <a:pt x="4902622" y="2820274"/>
                  </a:lnTo>
                  <a:cubicBezTo>
                    <a:pt x="4902622" y="2823583"/>
                    <a:pt x="4901308" y="2826757"/>
                    <a:pt x="4898968" y="2829097"/>
                  </a:cubicBezTo>
                  <a:cubicBezTo>
                    <a:pt x="4896628" y="2831437"/>
                    <a:pt x="4893454" y="2832751"/>
                    <a:pt x="4890145" y="2832751"/>
                  </a:cubicBezTo>
                  <a:lnTo>
                    <a:pt x="12477" y="2832751"/>
                  </a:lnTo>
                  <a:cubicBezTo>
                    <a:pt x="9168" y="2832751"/>
                    <a:pt x="5994" y="2831437"/>
                    <a:pt x="3654" y="2829097"/>
                  </a:cubicBezTo>
                  <a:cubicBezTo>
                    <a:pt x="1315" y="2826757"/>
                    <a:pt x="0" y="2823583"/>
                    <a:pt x="0" y="2820274"/>
                  </a:cubicBezTo>
                  <a:lnTo>
                    <a:pt x="0" y="12477"/>
                  </a:lnTo>
                  <a:cubicBezTo>
                    <a:pt x="0" y="9168"/>
                    <a:pt x="1315" y="5994"/>
                    <a:pt x="3654" y="3654"/>
                  </a:cubicBezTo>
                  <a:cubicBezTo>
                    <a:pt x="5994" y="1315"/>
                    <a:pt x="9168" y="0"/>
                    <a:pt x="12477" y="0"/>
                  </a:cubicBezTo>
                  <a:close/>
                </a:path>
              </a:pathLst>
            </a:custGeom>
            <a:gradFill rotWithShape="true">
              <a:gsLst>
                <a:gs pos="0">
                  <a:srgbClr val="0CC0DF">
                    <a:alpha val="100000"/>
                  </a:srgbClr>
                </a:gs>
                <a:gs pos="100000">
                  <a:srgbClr val="FFDE59">
                    <a:alpha val="100000"/>
                  </a:srgbClr>
                </a:gs>
              </a:gsLst>
              <a:lin ang="0"/>
            </a:gradFill>
          </p:spPr>
        </p:sp>
        <p:sp>
          <p:nvSpPr>
            <p:cNvPr name="TextBox 4" id="4"/>
            <p:cNvSpPr txBox="true"/>
            <p:nvPr/>
          </p:nvSpPr>
          <p:spPr>
            <a:xfrm>
              <a:off x="0" y="-38100"/>
              <a:ext cx="4902622" cy="287085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5" id="5"/>
          <p:cNvGrpSpPr/>
          <p:nvPr/>
        </p:nvGrpSpPr>
        <p:grpSpPr>
          <a:xfrm rot="0">
            <a:off x="15760333" y="-2096795"/>
            <a:ext cx="3226878" cy="6250990"/>
            <a:chOff x="0" y="0"/>
            <a:chExt cx="849877" cy="1646351"/>
          </a:xfrm>
        </p:grpSpPr>
        <p:sp>
          <p:nvSpPr>
            <p:cNvPr name="Freeform 6" id="6"/>
            <p:cNvSpPr/>
            <p:nvPr/>
          </p:nvSpPr>
          <p:spPr>
            <a:xfrm flipH="false" flipV="false" rot="0">
              <a:off x="0" y="0"/>
              <a:ext cx="849877" cy="1646351"/>
            </a:xfrm>
            <a:custGeom>
              <a:avLst/>
              <a:gdLst/>
              <a:ahLst/>
              <a:cxnLst/>
              <a:rect r="r" b="b" t="t" l="l"/>
              <a:pathLst>
                <a:path h="1646351" w="849877">
                  <a:moveTo>
                    <a:pt x="122359" y="0"/>
                  </a:moveTo>
                  <a:lnTo>
                    <a:pt x="727518" y="0"/>
                  </a:lnTo>
                  <a:cubicBezTo>
                    <a:pt x="759970" y="0"/>
                    <a:pt x="791092" y="12891"/>
                    <a:pt x="814039" y="35838"/>
                  </a:cubicBezTo>
                  <a:cubicBezTo>
                    <a:pt x="836986" y="58785"/>
                    <a:pt x="849877" y="89907"/>
                    <a:pt x="849877" y="122359"/>
                  </a:cubicBezTo>
                  <a:lnTo>
                    <a:pt x="849877" y="1523992"/>
                  </a:lnTo>
                  <a:cubicBezTo>
                    <a:pt x="849877" y="1556444"/>
                    <a:pt x="836986" y="1587566"/>
                    <a:pt x="814039" y="1610513"/>
                  </a:cubicBezTo>
                  <a:cubicBezTo>
                    <a:pt x="791092" y="1633460"/>
                    <a:pt x="759970" y="1646351"/>
                    <a:pt x="727518" y="1646351"/>
                  </a:cubicBezTo>
                  <a:lnTo>
                    <a:pt x="122359" y="1646351"/>
                  </a:lnTo>
                  <a:cubicBezTo>
                    <a:pt x="54782" y="1646351"/>
                    <a:pt x="0" y="1591569"/>
                    <a:pt x="0" y="1523992"/>
                  </a:cubicBezTo>
                  <a:lnTo>
                    <a:pt x="0" y="122359"/>
                  </a:lnTo>
                  <a:cubicBezTo>
                    <a:pt x="0" y="89907"/>
                    <a:pt x="12891" y="58785"/>
                    <a:pt x="35838" y="35838"/>
                  </a:cubicBezTo>
                  <a:cubicBezTo>
                    <a:pt x="58785" y="12891"/>
                    <a:pt x="89907" y="0"/>
                    <a:pt x="122359" y="0"/>
                  </a:cubicBezTo>
                  <a:close/>
                </a:path>
              </a:pathLst>
            </a:custGeom>
            <a:solidFill>
              <a:srgbClr val="1C6037"/>
            </a:solidFill>
          </p:spPr>
        </p:sp>
        <p:sp>
          <p:nvSpPr>
            <p:cNvPr name="TextBox 7" id="7"/>
            <p:cNvSpPr txBox="true"/>
            <p:nvPr/>
          </p:nvSpPr>
          <p:spPr>
            <a:xfrm>
              <a:off x="0" y="-38100"/>
              <a:ext cx="849877" cy="168445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984964" y="3994204"/>
            <a:ext cx="2828471" cy="6013480"/>
            <a:chOff x="0" y="0"/>
            <a:chExt cx="606169" cy="1288748"/>
          </a:xfrm>
        </p:grpSpPr>
        <p:sp>
          <p:nvSpPr>
            <p:cNvPr name="Freeform 9" id="9"/>
            <p:cNvSpPr/>
            <p:nvPr/>
          </p:nvSpPr>
          <p:spPr>
            <a:xfrm flipH="false" flipV="false" rot="0">
              <a:off x="0" y="0"/>
              <a:ext cx="606169" cy="1288747"/>
            </a:xfrm>
            <a:custGeom>
              <a:avLst/>
              <a:gdLst/>
              <a:ahLst/>
              <a:cxnLst/>
              <a:rect r="r" b="b" t="t" l="l"/>
              <a:pathLst>
                <a:path h="1288747" w="606169">
                  <a:moveTo>
                    <a:pt x="109486" y="0"/>
                  </a:moveTo>
                  <a:lnTo>
                    <a:pt x="496683" y="0"/>
                  </a:lnTo>
                  <a:cubicBezTo>
                    <a:pt x="557151" y="0"/>
                    <a:pt x="606169" y="49018"/>
                    <a:pt x="606169" y="109486"/>
                  </a:cubicBezTo>
                  <a:lnTo>
                    <a:pt x="606169" y="1179262"/>
                  </a:lnTo>
                  <a:cubicBezTo>
                    <a:pt x="606169" y="1239729"/>
                    <a:pt x="557151" y="1288747"/>
                    <a:pt x="496683" y="1288747"/>
                  </a:cubicBezTo>
                  <a:lnTo>
                    <a:pt x="109486" y="1288747"/>
                  </a:lnTo>
                  <a:cubicBezTo>
                    <a:pt x="80448" y="1288747"/>
                    <a:pt x="52600" y="1277212"/>
                    <a:pt x="32068" y="1256680"/>
                  </a:cubicBezTo>
                  <a:cubicBezTo>
                    <a:pt x="11535" y="1236147"/>
                    <a:pt x="0" y="1208299"/>
                    <a:pt x="0" y="1179262"/>
                  </a:cubicBezTo>
                  <a:lnTo>
                    <a:pt x="0" y="109486"/>
                  </a:lnTo>
                  <a:cubicBezTo>
                    <a:pt x="0" y="49018"/>
                    <a:pt x="49018" y="0"/>
                    <a:pt x="109486" y="0"/>
                  </a:cubicBezTo>
                  <a:close/>
                </a:path>
              </a:pathLst>
            </a:custGeom>
            <a:blipFill>
              <a:blip r:embed="rId2"/>
              <a:stretch>
                <a:fillRect l="-3018" t="0" r="-3018" b="0"/>
              </a:stretch>
            </a:blipFill>
          </p:spPr>
        </p:sp>
      </p:grpSp>
      <p:grpSp>
        <p:nvGrpSpPr>
          <p:cNvPr name="Group 10" id="10"/>
          <p:cNvGrpSpPr/>
          <p:nvPr/>
        </p:nvGrpSpPr>
        <p:grpSpPr>
          <a:xfrm rot="0">
            <a:off x="180328" y="7288066"/>
            <a:ext cx="990128" cy="990128"/>
            <a:chOff x="0" y="0"/>
            <a:chExt cx="1320170" cy="1320170"/>
          </a:xfrm>
        </p:grpSpPr>
        <p:sp>
          <p:nvSpPr>
            <p:cNvPr name="Freeform 11" id="11"/>
            <p:cNvSpPr/>
            <p:nvPr/>
          </p:nvSpPr>
          <p:spPr>
            <a:xfrm flipH="false" flipV="false" rot="0">
              <a:off x="241082" y="209296"/>
              <a:ext cx="838005" cy="861702"/>
            </a:xfrm>
            <a:custGeom>
              <a:avLst/>
              <a:gdLst/>
              <a:ahLst/>
              <a:cxnLst/>
              <a:rect r="r" b="b" t="t" l="l"/>
              <a:pathLst>
                <a:path h="861702" w="838005">
                  <a:moveTo>
                    <a:pt x="0" y="0"/>
                  </a:moveTo>
                  <a:lnTo>
                    <a:pt x="838006" y="0"/>
                  </a:lnTo>
                  <a:lnTo>
                    <a:pt x="838006" y="861703"/>
                  </a:lnTo>
                  <a:lnTo>
                    <a:pt x="0" y="8617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0" y="0"/>
              <a:ext cx="1320170" cy="132017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2862" cap="sq">
                <a:solidFill>
                  <a:srgbClr val="263744"/>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5" id="15"/>
          <p:cNvGrpSpPr/>
          <p:nvPr/>
        </p:nvGrpSpPr>
        <p:grpSpPr>
          <a:xfrm rot="0">
            <a:off x="180328" y="4356100"/>
            <a:ext cx="990128" cy="990128"/>
            <a:chOff x="0" y="0"/>
            <a:chExt cx="1320170" cy="1320170"/>
          </a:xfrm>
        </p:grpSpPr>
        <p:grpSp>
          <p:nvGrpSpPr>
            <p:cNvPr name="Group 16" id="16"/>
            <p:cNvGrpSpPr/>
            <p:nvPr/>
          </p:nvGrpSpPr>
          <p:grpSpPr>
            <a:xfrm rot="0">
              <a:off x="0" y="0"/>
              <a:ext cx="1320170" cy="132017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2862" cap="sq">
                <a:solidFill>
                  <a:srgbClr val="263744"/>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663571">
              <a:off x="298650" y="234242"/>
              <a:ext cx="722869" cy="851687"/>
            </a:xfrm>
            <a:custGeom>
              <a:avLst/>
              <a:gdLst/>
              <a:ahLst/>
              <a:cxnLst/>
              <a:rect r="r" b="b" t="t" l="l"/>
              <a:pathLst>
                <a:path h="851687" w="722869">
                  <a:moveTo>
                    <a:pt x="0" y="0"/>
                  </a:moveTo>
                  <a:lnTo>
                    <a:pt x="722870" y="0"/>
                  </a:lnTo>
                  <a:lnTo>
                    <a:pt x="722870" y="851687"/>
                  </a:lnTo>
                  <a:lnTo>
                    <a:pt x="0" y="8516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20" id="20"/>
          <p:cNvGrpSpPr/>
          <p:nvPr/>
        </p:nvGrpSpPr>
        <p:grpSpPr>
          <a:xfrm rot="0">
            <a:off x="180328" y="1733955"/>
            <a:ext cx="990128" cy="990128"/>
            <a:chOff x="0" y="0"/>
            <a:chExt cx="1320170" cy="1320170"/>
          </a:xfrm>
        </p:grpSpPr>
        <p:sp>
          <p:nvSpPr>
            <p:cNvPr name="Freeform 21" id="21"/>
            <p:cNvSpPr/>
            <p:nvPr/>
          </p:nvSpPr>
          <p:spPr>
            <a:xfrm flipH="false" flipV="false" rot="0">
              <a:off x="172758" y="175804"/>
              <a:ext cx="974654" cy="968562"/>
            </a:xfrm>
            <a:custGeom>
              <a:avLst/>
              <a:gdLst/>
              <a:ahLst/>
              <a:cxnLst/>
              <a:rect r="r" b="b" t="t" l="l"/>
              <a:pathLst>
                <a:path h="968562" w="974654">
                  <a:moveTo>
                    <a:pt x="0" y="0"/>
                  </a:moveTo>
                  <a:lnTo>
                    <a:pt x="974654" y="0"/>
                  </a:lnTo>
                  <a:lnTo>
                    <a:pt x="974654" y="968562"/>
                  </a:lnTo>
                  <a:lnTo>
                    <a:pt x="0" y="9685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0" y="0"/>
              <a:ext cx="1320170" cy="132017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2862" cap="sq">
                <a:solidFill>
                  <a:srgbClr val="263744"/>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25" id="25"/>
          <p:cNvSpPr txBox="true"/>
          <p:nvPr/>
        </p:nvSpPr>
        <p:spPr>
          <a:xfrm rot="0">
            <a:off x="1387559" y="4605191"/>
            <a:ext cx="4622190" cy="523875"/>
          </a:xfrm>
          <a:prstGeom prst="rect">
            <a:avLst/>
          </a:prstGeom>
        </p:spPr>
        <p:txBody>
          <a:bodyPr anchor="t" rtlCol="false" tIns="0" lIns="0" bIns="0" rIns="0">
            <a:spAutoFit/>
          </a:bodyPr>
          <a:lstStyle/>
          <a:p>
            <a:pPr algn="l">
              <a:lnSpc>
                <a:spcPts val="4199"/>
              </a:lnSpc>
            </a:pPr>
            <a:r>
              <a:rPr lang="en-US" sz="2999" b="true">
                <a:solidFill>
                  <a:srgbClr val="000000"/>
                </a:solidFill>
                <a:latin typeface="Poppins Semi-Bold"/>
                <a:ea typeface="Poppins Semi-Bold"/>
                <a:cs typeface="Poppins Semi-Bold"/>
                <a:sym typeface="Poppins Semi-Bold"/>
              </a:rPr>
              <a:t>Weakness</a:t>
            </a:r>
          </a:p>
        </p:txBody>
      </p:sp>
      <p:sp>
        <p:nvSpPr>
          <p:cNvPr name="TextBox 26" id="26"/>
          <p:cNvSpPr txBox="true"/>
          <p:nvPr/>
        </p:nvSpPr>
        <p:spPr>
          <a:xfrm rot="0">
            <a:off x="1170455" y="2552700"/>
            <a:ext cx="6660356" cy="129857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Great Conven</a:t>
            </a:r>
            <a:r>
              <a:rPr lang="en-US" sz="2499">
                <a:solidFill>
                  <a:srgbClr val="000000"/>
                </a:solidFill>
                <a:latin typeface="Canva Sans"/>
                <a:ea typeface="Canva Sans"/>
                <a:cs typeface="Canva Sans"/>
                <a:sym typeface="Canva Sans"/>
              </a:rPr>
              <a:t>ience (lock screen access).</a:t>
            </a:r>
          </a:p>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Great </a:t>
            </a:r>
            <a:r>
              <a:rPr lang="en-US" sz="2499">
                <a:solidFill>
                  <a:srgbClr val="000000"/>
                </a:solidFill>
                <a:latin typeface="Canva Sans"/>
                <a:ea typeface="Canva Sans"/>
                <a:cs typeface="Canva Sans"/>
                <a:sym typeface="Canva Sans"/>
              </a:rPr>
              <a:t>OS integration</a:t>
            </a:r>
          </a:p>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Has </a:t>
            </a:r>
            <a:r>
              <a:rPr lang="en-US" sz="2499">
                <a:solidFill>
                  <a:srgbClr val="000000"/>
                </a:solidFill>
                <a:latin typeface="Canva Sans"/>
                <a:ea typeface="Canva Sans"/>
                <a:cs typeface="Canva Sans"/>
                <a:sym typeface="Canva Sans"/>
              </a:rPr>
              <a:t>built-in security.</a:t>
            </a:r>
          </a:p>
        </p:txBody>
      </p:sp>
      <p:sp>
        <p:nvSpPr>
          <p:cNvPr name="TextBox 27" id="27"/>
          <p:cNvSpPr txBox="true"/>
          <p:nvPr/>
        </p:nvSpPr>
        <p:spPr>
          <a:xfrm rot="0">
            <a:off x="1092561" y="5160816"/>
            <a:ext cx="7731389" cy="129857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D</a:t>
            </a:r>
            <a:r>
              <a:rPr lang="en-US" sz="2499">
                <a:solidFill>
                  <a:srgbClr val="000000"/>
                </a:solidFill>
                <a:latin typeface="Canva Sans"/>
                <a:ea typeface="Canva Sans"/>
                <a:cs typeface="Canva Sans"/>
                <a:sym typeface="Canva Sans"/>
              </a:rPr>
              <a:t>ifficult to implement custom security logic or b</a:t>
            </a:r>
            <a:r>
              <a:rPr lang="en-US" sz="2499">
                <a:solidFill>
                  <a:srgbClr val="000000"/>
                </a:solidFill>
                <a:latin typeface="Canva Sans"/>
                <a:ea typeface="Canva Sans"/>
                <a:cs typeface="Canva Sans"/>
                <a:sym typeface="Canva Sans"/>
              </a:rPr>
              <a:t>ack</a:t>
            </a:r>
            <a:r>
              <a:rPr lang="en-US" sz="2499">
                <a:solidFill>
                  <a:srgbClr val="000000"/>
                </a:solidFill>
                <a:latin typeface="Canva Sans"/>
                <a:ea typeface="Canva Sans"/>
                <a:cs typeface="Canva Sans"/>
                <a:sym typeface="Canva Sans"/>
              </a:rPr>
              <a:t>end in</a:t>
            </a:r>
            <a:r>
              <a:rPr lang="en-US" sz="2499">
                <a:solidFill>
                  <a:srgbClr val="000000"/>
                </a:solidFill>
                <a:latin typeface="Canva Sans"/>
                <a:ea typeface="Canva Sans"/>
                <a:cs typeface="Canva Sans"/>
                <a:sym typeface="Canva Sans"/>
              </a:rPr>
              <a:t>tegration</a:t>
            </a:r>
          </a:p>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Limited Customization &amp; Control</a:t>
            </a:r>
          </a:p>
        </p:txBody>
      </p:sp>
      <p:sp>
        <p:nvSpPr>
          <p:cNvPr name="TextBox 28" id="28"/>
          <p:cNvSpPr txBox="true"/>
          <p:nvPr/>
        </p:nvSpPr>
        <p:spPr>
          <a:xfrm rot="0">
            <a:off x="1170455" y="8065705"/>
            <a:ext cx="7973545" cy="17367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Canva Sans"/>
                <a:ea typeface="Canva Sans"/>
                <a:cs typeface="Canva Sans"/>
                <a:sym typeface="Canva Sans"/>
              </a:rPr>
              <a:t>Does not rely on the feature sets or policies of third-party wallets.</a:t>
            </a:r>
            <a:r>
              <a:rPr lang="en-US" sz="2499">
                <a:solidFill>
                  <a:srgbClr val="000000"/>
                </a:solidFill>
                <a:latin typeface="Canva Sans"/>
                <a:ea typeface="Canva Sans"/>
                <a:cs typeface="Canva Sans"/>
                <a:sym typeface="Canva Sans"/>
              </a:rPr>
              <a:t> </a:t>
            </a:r>
          </a:p>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Has more flexible control over data, security, UI, and future features.</a:t>
            </a:r>
          </a:p>
        </p:txBody>
      </p:sp>
      <p:grpSp>
        <p:nvGrpSpPr>
          <p:cNvPr name="Group 29" id="29"/>
          <p:cNvGrpSpPr/>
          <p:nvPr/>
        </p:nvGrpSpPr>
        <p:grpSpPr>
          <a:xfrm rot="0">
            <a:off x="13032510" y="4255054"/>
            <a:ext cx="7793640" cy="5491780"/>
            <a:chOff x="0" y="0"/>
            <a:chExt cx="764173" cy="538474"/>
          </a:xfrm>
        </p:grpSpPr>
        <p:sp>
          <p:nvSpPr>
            <p:cNvPr name="Freeform 30" id="30"/>
            <p:cNvSpPr/>
            <p:nvPr/>
          </p:nvSpPr>
          <p:spPr>
            <a:xfrm flipH="false" flipV="false" rot="0">
              <a:off x="0" y="0"/>
              <a:ext cx="764173" cy="538474"/>
            </a:xfrm>
            <a:custGeom>
              <a:avLst/>
              <a:gdLst/>
              <a:ahLst/>
              <a:cxnLst/>
              <a:rect r="r" b="b" t="t" l="l"/>
              <a:pathLst>
                <a:path h="538474" w="764173">
                  <a:moveTo>
                    <a:pt x="39735" y="0"/>
                  </a:moveTo>
                  <a:lnTo>
                    <a:pt x="724438" y="0"/>
                  </a:lnTo>
                  <a:cubicBezTo>
                    <a:pt x="734977" y="0"/>
                    <a:pt x="745083" y="4186"/>
                    <a:pt x="752535" y="11638"/>
                  </a:cubicBezTo>
                  <a:cubicBezTo>
                    <a:pt x="759987" y="19090"/>
                    <a:pt x="764173" y="29196"/>
                    <a:pt x="764173" y="39735"/>
                  </a:cubicBezTo>
                  <a:lnTo>
                    <a:pt x="764173" y="498739"/>
                  </a:lnTo>
                  <a:cubicBezTo>
                    <a:pt x="764173" y="509277"/>
                    <a:pt x="759987" y="519384"/>
                    <a:pt x="752535" y="526836"/>
                  </a:cubicBezTo>
                  <a:cubicBezTo>
                    <a:pt x="745083" y="534287"/>
                    <a:pt x="734977" y="538474"/>
                    <a:pt x="724438" y="538474"/>
                  </a:cubicBezTo>
                  <a:lnTo>
                    <a:pt x="39735" y="538474"/>
                  </a:lnTo>
                  <a:cubicBezTo>
                    <a:pt x="29196" y="538474"/>
                    <a:pt x="19090" y="534287"/>
                    <a:pt x="11638" y="526836"/>
                  </a:cubicBezTo>
                  <a:cubicBezTo>
                    <a:pt x="4186" y="519384"/>
                    <a:pt x="0" y="509277"/>
                    <a:pt x="0" y="498739"/>
                  </a:cubicBezTo>
                  <a:lnTo>
                    <a:pt x="0" y="39735"/>
                  </a:lnTo>
                  <a:cubicBezTo>
                    <a:pt x="0" y="29196"/>
                    <a:pt x="4186" y="19090"/>
                    <a:pt x="11638" y="11638"/>
                  </a:cubicBezTo>
                  <a:cubicBezTo>
                    <a:pt x="19090" y="4186"/>
                    <a:pt x="29196" y="0"/>
                    <a:pt x="39735" y="0"/>
                  </a:cubicBezTo>
                  <a:close/>
                </a:path>
              </a:pathLst>
            </a:custGeom>
            <a:blipFill>
              <a:blip r:embed="rId9"/>
              <a:stretch>
                <a:fillRect l="-242" t="0" r="-242" b="0"/>
              </a:stretch>
            </a:blipFill>
          </p:spPr>
        </p:sp>
      </p:grpSp>
      <p:sp>
        <p:nvSpPr>
          <p:cNvPr name="TextBox 31" id="31"/>
          <p:cNvSpPr txBox="true"/>
          <p:nvPr/>
        </p:nvSpPr>
        <p:spPr>
          <a:xfrm rot="0">
            <a:off x="3030983" y="211103"/>
            <a:ext cx="12263445" cy="1089026"/>
          </a:xfrm>
          <a:prstGeom prst="rect">
            <a:avLst/>
          </a:prstGeom>
        </p:spPr>
        <p:txBody>
          <a:bodyPr anchor="t" rtlCol="false" tIns="0" lIns="0" bIns="0" rIns="0">
            <a:spAutoFit/>
          </a:bodyPr>
          <a:lstStyle/>
          <a:p>
            <a:pPr algn="ctr">
              <a:lnSpc>
                <a:spcPts val="5000"/>
              </a:lnSpc>
            </a:pPr>
            <a:r>
              <a:rPr lang="en-US" b="true" sz="5000">
                <a:solidFill>
                  <a:srgbClr val="263744"/>
                </a:solidFill>
                <a:latin typeface="Inter Bold"/>
                <a:ea typeface="Inter Bold"/>
                <a:cs typeface="Inter Bold"/>
                <a:sym typeface="Inter Bold"/>
              </a:rPr>
              <a:t>PROPRIETARY WALLET PASSES </a:t>
            </a:r>
          </a:p>
          <a:p>
            <a:pPr algn="ctr">
              <a:lnSpc>
                <a:spcPts val="3500"/>
              </a:lnSpc>
            </a:pPr>
            <a:r>
              <a:rPr lang="en-US" sz="3500">
                <a:solidFill>
                  <a:srgbClr val="263744"/>
                </a:solidFill>
                <a:latin typeface="Inter"/>
                <a:ea typeface="Inter"/>
                <a:cs typeface="Inter"/>
                <a:sym typeface="Inter"/>
              </a:rPr>
              <a:t>(GOOGLE WALLET, APPLE WALLET)</a:t>
            </a:r>
          </a:p>
        </p:txBody>
      </p:sp>
      <p:sp>
        <p:nvSpPr>
          <p:cNvPr name="TextBox 32" id="32"/>
          <p:cNvSpPr txBox="true"/>
          <p:nvPr/>
        </p:nvSpPr>
        <p:spPr>
          <a:xfrm rot="0">
            <a:off x="1387559" y="1928981"/>
            <a:ext cx="4622190" cy="523875"/>
          </a:xfrm>
          <a:prstGeom prst="rect">
            <a:avLst/>
          </a:prstGeom>
        </p:spPr>
        <p:txBody>
          <a:bodyPr anchor="t" rtlCol="false" tIns="0" lIns="0" bIns="0" rIns="0">
            <a:spAutoFit/>
          </a:bodyPr>
          <a:lstStyle/>
          <a:p>
            <a:pPr algn="l">
              <a:lnSpc>
                <a:spcPts val="4199"/>
              </a:lnSpc>
            </a:pPr>
            <a:r>
              <a:rPr lang="en-US" sz="2999" b="true">
                <a:solidFill>
                  <a:srgbClr val="000000"/>
                </a:solidFill>
                <a:latin typeface="Poppins Semi-Bold"/>
                <a:ea typeface="Poppins Semi-Bold"/>
                <a:cs typeface="Poppins Semi-Bold"/>
                <a:sym typeface="Poppins Semi-Bold"/>
              </a:rPr>
              <a:t>Strengths</a:t>
            </a:r>
          </a:p>
        </p:txBody>
      </p:sp>
      <p:sp>
        <p:nvSpPr>
          <p:cNvPr name="TextBox 33" id="33"/>
          <p:cNvSpPr txBox="true"/>
          <p:nvPr/>
        </p:nvSpPr>
        <p:spPr>
          <a:xfrm rot="0">
            <a:off x="1387559" y="7529130"/>
            <a:ext cx="5189170" cy="441325"/>
          </a:xfrm>
          <a:prstGeom prst="rect">
            <a:avLst/>
          </a:prstGeom>
        </p:spPr>
        <p:txBody>
          <a:bodyPr anchor="t" rtlCol="false" tIns="0" lIns="0" bIns="0" rIns="0">
            <a:spAutoFit/>
          </a:bodyPr>
          <a:lstStyle/>
          <a:p>
            <a:pPr algn="l">
              <a:lnSpc>
                <a:spcPts val="3499"/>
              </a:lnSpc>
            </a:pPr>
            <a:r>
              <a:rPr lang="en-US" sz="2499" b="true">
                <a:solidFill>
                  <a:srgbClr val="000000"/>
                </a:solidFill>
                <a:latin typeface="Poppins Semi-Bold"/>
                <a:ea typeface="Poppins Semi-Bold"/>
                <a:cs typeface="Poppins Semi-Bold"/>
                <a:sym typeface="Poppins Semi-Bold"/>
              </a:rPr>
              <a:t>How NFCampus is different?</a:t>
            </a:r>
          </a:p>
        </p:txBody>
      </p:sp>
      <p:sp>
        <p:nvSpPr>
          <p:cNvPr name="Freeform 34" id="34"/>
          <p:cNvSpPr/>
          <p:nvPr/>
        </p:nvSpPr>
        <p:spPr>
          <a:xfrm flipH="false" flipV="false" rot="-8566845">
            <a:off x="15847845" y="171010"/>
            <a:ext cx="747652" cy="541113"/>
          </a:xfrm>
          <a:custGeom>
            <a:avLst/>
            <a:gdLst/>
            <a:ahLst/>
            <a:cxnLst/>
            <a:rect r="r" b="b" t="t" l="l"/>
            <a:pathLst>
              <a:path h="541113" w="747652">
                <a:moveTo>
                  <a:pt x="0" y="0"/>
                </a:moveTo>
                <a:lnTo>
                  <a:pt x="747652" y="0"/>
                </a:lnTo>
                <a:lnTo>
                  <a:pt x="747652" y="541112"/>
                </a:lnTo>
                <a:lnTo>
                  <a:pt x="0" y="5411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8781549">
            <a:off x="-159538" y="9858"/>
            <a:ext cx="747652" cy="541113"/>
          </a:xfrm>
          <a:custGeom>
            <a:avLst/>
            <a:gdLst/>
            <a:ahLst/>
            <a:cxnLst/>
            <a:rect r="r" b="b" t="t" l="l"/>
            <a:pathLst>
              <a:path h="541113" w="747652">
                <a:moveTo>
                  <a:pt x="0" y="0"/>
                </a:moveTo>
                <a:lnTo>
                  <a:pt x="747651" y="0"/>
                </a:lnTo>
                <a:lnTo>
                  <a:pt x="747651" y="541113"/>
                </a:lnTo>
                <a:lnTo>
                  <a:pt x="0" y="5411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3402521">
            <a:off x="14955160" y="2182300"/>
            <a:ext cx="747652" cy="541113"/>
          </a:xfrm>
          <a:custGeom>
            <a:avLst/>
            <a:gdLst/>
            <a:ahLst/>
            <a:cxnLst/>
            <a:rect r="r" b="b" t="t" l="l"/>
            <a:pathLst>
              <a:path h="541113" w="747652">
                <a:moveTo>
                  <a:pt x="0" y="0"/>
                </a:moveTo>
                <a:lnTo>
                  <a:pt x="747652" y="0"/>
                </a:lnTo>
                <a:lnTo>
                  <a:pt x="747652" y="541113"/>
                </a:lnTo>
                <a:lnTo>
                  <a:pt x="0" y="5411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7" id="37"/>
          <p:cNvSpPr/>
          <p:nvPr/>
        </p:nvSpPr>
        <p:spPr>
          <a:xfrm flipH="false" flipV="false" rot="2700000">
            <a:off x="143984" y="9188082"/>
            <a:ext cx="1062514" cy="847355"/>
          </a:xfrm>
          <a:custGeom>
            <a:avLst/>
            <a:gdLst/>
            <a:ahLst/>
            <a:cxnLst/>
            <a:rect r="r" b="b" t="t" l="l"/>
            <a:pathLst>
              <a:path h="847355" w="1062514">
                <a:moveTo>
                  <a:pt x="0" y="0"/>
                </a:moveTo>
                <a:lnTo>
                  <a:pt x="1062513" y="0"/>
                </a:lnTo>
                <a:lnTo>
                  <a:pt x="1062513" y="847355"/>
                </a:lnTo>
                <a:lnTo>
                  <a:pt x="0" y="8473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8400807">
            <a:off x="2499726" y="-143263"/>
            <a:ext cx="1062514" cy="847355"/>
          </a:xfrm>
          <a:custGeom>
            <a:avLst/>
            <a:gdLst/>
            <a:ahLst/>
            <a:cxnLst/>
            <a:rect r="r" b="b" t="t" l="l"/>
            <a:pathLst>
              <a:path h="847355" w="1062514">
                <a:moveTo>
                  <a:pt x="0" y="0"/>
                </a:moveTo>
                <a:lnTo>
                  <a:pt x="1062514" y="0"/>
                </a:lnTo>
                <a:lnTo>
                  <a:pt x="1062514" y="847355"/>
                </a:lnTo>
                <a:lnTo>
                  <a:pt x="0" y="84735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2846"/>
            <a:ext cx="18614644" cy="10755603"/>
            <a:chOff x="0" y="0"/>
            <a:chExt cx="4902622" cy="2832751"/>
          </a:xfrm>
        </p:grpSpPr>
        <p:sp>
          <p:nvSpPr>
            <p:cNvPr name="Freeform 3" id="3"/>
            <p:cNvSpPr/>
            <p:nvPr/>
          </p:nvSpPr>
          <p:spPr>
            <a:xfrm flipH="false" flipV="false" rot="0">
              <a:off x="0" y="0"/>
              <a:ext cx="4902622" cy="2832751"/>
            </a:xfrm>
            <a:custGeom>
              <a:avLst/>
              <a:gdLst/>
              <a:ahLst/>
              <a:cxnLst/>
              <a:rect r="r" b="b" t="t" l="l"/>
              <a:pathLst>
                <a:path h="2832751" w="4902622">
                  <a:moveTo>
                    <a:pt x="12477" y="0"/>
                  </a:moveTo>
                  <a:lnTo>
                    <a:pt x="4890145" y="0"/>
                  </a:lnTo>
                  <a:cubicBezTo>
                    <a:pt x="4893454" y="0"/>
                    <a:pt x="4896628" y="1315"/>
                    <a:pt x="4898968" y="3654"/>
                  </a:cubicBezTo>
                  <a:cubicBezTo>
                    <a:pt x="4901308" y="5994"/>
                    <a:pt x="4902622" y="9168"/>
                    <a:pt x="4902622" y="12477"/>
                  </a:cubicBezTo>
                  <a:lnTo>
                    <a:pt x="4902622" y="2820274"/>
                  </a:lnTo>
                  <a:cubicBezTo>
                    <a:pt x="4902622" y="2823583"/>
                    <a:pt x="4901308" y="2826757"/>
                    <a:pt x="4898968" y="2829097"/>
                  </a:cubicBezTo>
                  <a:cubicBezTo>
                    <a:pt x="4896628" y="2831437"/>
                    <a:pt x="4893454" y="2832751"/>
                    <a:pt x="4890145" y="2832751"/>
                  </a:cubicBezTo>
                  <a:lnTo>
                    <a:pt x="12477" y="2832751"/>
                  </a:lnTo>
                  <a:cubicBezTo>
                    <a:pt x="9168" y="2832751"/>
                    <a:pt x="5994" y="2831437"/>
                    <a:pt x="3654" y="2829097"/>
                  </a:cubicBezTo>
                  <a:cubicBezTo>
                    <a:pt x="1315" y="2826757"/>
                    <a:pt x="0" y="2823583"/>
                    <a:pt x="0" y="2820274"/>
                  </a:cubicBezTo>
                  <a:lnTo>
                    <a:pt x="0" y="12477"/>
                  </a:lnTo>
                  <a:cubicBezTo>
                    <a:pt x="0" y="9168"/>
                    <a:pt x="1315" y="5994"/>
                    <a:pt x="3654" y="3654"/>
                  </a:cubicBezTo>
                  <a:cubicBezTo>
                    <a:pt x="5994" y="1315"/>
                    <a:pt x="9168" y="0"/>
                    <a:pt x="12477" y="0"/>
                  </a:cubicBezTo>
                  <a:close/>
                </a:path>
              </a:pathLst>
            </a:custGeom>
            <a:gradFill rotWithShape="true">
              <a:gsLst>
                <a:gs pos="0">
                  <a:srgbClr val="84A9FF">
                    <a:alpha val="100000"/>
                  </a:srgbClr>
                </a:gs>
                <a:gs pos="100000">
                  <a:srgbClr val="F5F8FF">
                    <a:alpha val="100000"/>
                  </a:srgbClr>
                </a:gs>
              </a:gsLst>
              <a:lin ang="5400000"/>
            </a:gradFill>
          </p:spPr>
        </p:sp>
        <p:sp>
          <p:nvSpPr>
            <p:cNvPr name="TextBox 4" id="4"/>
            <p:cNvSpPr txBox="true"/>
            <p:nvPr/>
          </p:nvSpPr>
          <p:spPr>
            <a:xfrm>
              <a:off x="0" y="-38100"/>
              <a:ext cx="4902622" cy="287085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5" id="5"/>
          <p:cNvGrpSpPr/>
          <p:nvPr/>
        </p:nvGrpSpPr>
        <p:grpSpPr>
          <a:xfrm rot="0">
            <a:off x="-1746432" y="-247883"/>
            <a:ext cx="8017865" cy="10782766"/>
            <a:chOff x="0" y="0"/>
            <a:chExt cx="2398142" cy="3225124"/>
          </a:xfrm>
        </p:grpSpPr>
        <p:sp>
          <p:nvSpPr>
            <p:cNvPr name="Freeform 6" id="6"/>
            <p:cNvSpPr/>
            <p:nvPr/>
          </p:nvSpPr>
          <p:spPr>
            <a:xfrm flipH="false" flipV="false" rot="0">
              <a:off x="0" y="0"/>
              <a:ext cx="2398142" cy="3225124"/>
            </a:xfrm>
            <a:custGeom>
              <a:avLst/>
              <a:gdLst/>
              <a:ahLst/>
              <a:cxnLst/>
              <a:rect r="r" b="b" t="t" l="l"/>
              <a:pathLst>
                <a:path h="3225124" w="2398142">
                  <a:moveTo>
                    <a:pt x="38623" y="0"/>
                  </a:moveTo>
                  <a:lnTo>
                    <a:pt x="2359519" y="0"/>
                  </a:lnTo>
                  <a:cubicBezTo>
                    <a:pt x="2369763" y="0"/>
                    <a:pt x="2379587" y="4069"/>
                    <a:pt x="2386830" y="11313"/>
                  </a:cubicBezTo>
                  <a:cubicBezTo>
                    <a:pt x="2394073" y="18556"/>
                    <a:pt x="2398142" y="28380"/>
                    <a:pt x="2398142" y="38623"/>
                  </a:cubicBezTo>
                  <a:lnTo>
                    <a:pt x="2398142" y="3186500"/>
                  </a:lnTo>
                  <a:cubicBezTo>
                    <a:pt x="2398142" y="3196744"/>
                    <a:pt x="2394073" y="3206568"/>
                    <a:pt x="2386830" y="3213811"/>
                  </a:cubicBezTo>
                  <a:cubicBezTo>
                    <a:pt x="2379587" y="3221055"/>
                    <a:pt x="2369763" y="3225124"/>
                    <a:pt x="2359519" y="3225124"/>
                  </a:cubicBezTo>
                  <a:lnTo>
                    <a:pt x="38623" y="3225124"/>
                  </a:lnTo>
                  <a:cubicBezTo>
                    <a:pt x="28380" y="3225124"/>
                    <a:pt x="18556" y="3221055"/>
                    <a:pt x="11313" y="3213811"/>
                  </a:cubicBezTo>
                  <a:cubicBezTo>
                    <a:pt x="4069" y="3206568"/>
                    <a:pt x="0" y="3196744"/>
                    <a:pt x="0" y="3186500"/>
                  </a:cubicBezTo>
                  <a:lnTo>
                    <a:pt x="0" y="38623"/>
                  </a:lnTo>
                  <a:cubicBezTo>
                    <a:pt x="0" y="28380"/>
                    <a:pt x="4069" y="18556"/>
                    <a:pt x="11313" y="11313"/>
                  </a:cubicBezTo>
                  <a:cubicBezTo>
                    <a:pt x="18556" y="4069"/>
                    <a:pt x="28380" y="0"/>
                    <a:pt x="38623" y="0"/>
                  </a:cubicBezTo>
                  <a:close/>
                </a:path>
              </a:pathLst>
            </a:custGeom>
            <a:solidFill>
              <a:srgbClr val="263744"/>
            </a:solidFill>
          </p:spPr>
        </p:sp>
        <p:sp>
          <p:nvSpPr>
            <p:cNvPr name="TextBox 7" id="7"/>
            <p:cNvSpPr txBox="true"/>
            <p:nvPr/>
          </p:nvSpPr>
          <p:spPr>
            <a:xfrm>
              <a:off x="0" y="-38100"/>
              <a:ext cx="2398142" cy="326322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3388" y="1720915"/>
            <a:ext cx="4038227" cy="6790224"/>
            <a:chOff x="0" y="0"/>
            <a:chExt cx="591140" cy="993993"/>
          </a:xfrm>
        </p:grpSpPr>
        <p:sp>
          <p:nvSpPr>
            <p:cNvPr name="Freeform 9" id="9"/>
            <p:cNvSpPr/>
            <p:nvPr/>
          </p:nvSpPr>
          <p:spPr>
            <a:xfrm flipH="false" flipV="false" rot="0">
              <a:off x="0" y="0"/>
              <a:ext cx="591140" cy="993993"/>
            </a:xfrm>
            <a:custGeom>
              <a:avLst/>
              <a:gdLst/>
              <a:ahLst/>
              <a:cxnLst/>
              <a:rect r="r" b="b" t="t" l="l"/>
              <a:pathLst>
                <a:path h="993993" w="591140">
                  <a:moveTo>
                    <a:pt x="76686" y="0"/>
                  </a:moveTo>
                  <a:lnTo>
                    <a:pt x="514453" y="0"/>
                  </a:lnTo>
                  <a:cubicBezTo>
                    <a:pt x="534792" y="0"/>
                    <a:pt x="554297" y="8079"/>
                    <a:pt x="568679" y="22461"/>
                  </a:cubicBezTo>
                  <a:cubicBezTo>
                    <a:pt x="583060" y="36842"/>
                    <a:pt x="591140" y="56348"/>
                    <a:pt x="591140" y="76686"/>
                  </a:cubicBezTo>
                  <a:lnTo>
                    <a:pt x="591140" y="917307"/>
                  </a:lnTo>
                  <a:cubicBezTo>
                    <a:pt x="591140" y="937646"/>
                    <a:pt x="583060" y="957151"/>
                    <a:pt x="568679" y="971532"/>
                  </a:cubicBezTo>
                  <a:cubicBezTo>
                    <a:pt x="554297" y="985914"/>
                    <a:pt x="534792" y="993993"/>
                    <a:pt x="514453" y="993993"/>
                  </a:cubicBezTo>
                  <a:lnTo>
                    <a:pt x="76686" y="993993"/>
                  </a:lnTo>
                  <a:cubicBezTo>
                    <a:pt x="56348" y="993993"/>
                    <a:pt x="36842" y="985914"/>
                    <a:pt x="22461" y="971532"/>
                  </a:cubicBezTo>
                  <a:cubicBezTo>
                    <a:pt x="8079" y="957151"/>
                    <a:pt x="0" y="937646"/>
                    <a:pt x="0" y="917307"/>
                  </a:cubicBezTo>
                  <a:lnTo>
                    <a:pt x="0" y="76686"/>
                  </a:lnTo>
                  <a:cubicBezTo>
                    <a:pt x="0" y="56348"/>
                    <a:pt x="8079" y="36842"/>
                    <a:pt x="22461" y="22461"/>
                  </a:cubicBezTo>
                  <a:cubicBezTo>
                    <a:pt x="36842" y="8079"/>
                    <a:pt x="56348" y="0"/>
                    <a:pt x="76686" y="0"/>
                  </a:cubicBezTo>
                  <a:close/>
                </a:path>
              </a:pathLst>
            </a:custGeom>
            <a:blipFill>
              <a:blip r:embed="rId2"/>
              <a:stretch>
                <a:fillRect l="-60080" t="0" r="-60080" b="0"/>
              </a:stretch>
            </a:blipFill>
          </p:spPr>
        </p:sp>
      </p:grpSp>
      <p:grpSp>
        <p:nvGrpSpPr>
          <p:cNvPr name="Group 10" id="10"/>
          <p:cNvGrpSpPr/>
          <p:nvPr/>
        </p:nvGrpSpPr>
        <p:grpSpPr>
          <a:xfrm rot="0">
            <a:off x="4500690" y="1720915"/>
            <a:ext cx="4242639" cy="3691409"/>
            <a:chOff x="0" y="0"/>
            <a:chExt cx="621063" cy="540370"/>
          </a:xfrm>
        </p:grpSpPr>
        <p:sp>
          <p:nvSpPr>
            <p:cNvPr name="Freeform 11" id="11"/>
            <p:cNvSpPr/>
            <p:nvPr/>
          </p:nvSpPr>
          <p:spPr>
            <a:xfrm flipH="false" flipV="false" rot="0">
              <a:off x="0" y="0"/>
              <a:ext cx="621063" cy="540370"/>
            </a:xfrm>
            <a:custGeom>
              <a:avLst/>
              <a:gdLst/>
              <a:ahLst/>
              <a:cxnLst/>
              <a:rect r="r" b="b" t="t" l="l"/>
              <a:pathLst>
                <a:path h="540370" w="621063">
                  <a:moveTo>
                    <a:pt x="72992" y="0"/>
                  </a:moveTo>
                  <a:lnTo>
                    <a:pt x="548071" y="0"/>
                  </a:lnTo>
                  <a:cubicBezTo>
                    <a:pt x="567430" y="0"/>
                    <a:pt x="585996" y="7690"/>
                    <a:pt x="599684" y="21379"/>
                  </a:cubicBezTo>
                  <a:cubicBezTo>
                    <a:pt x="613373" y="35067"/>
                    <a:pt x="621063" y="53633"/>
                    <a:pt x="621063" y="72992"/>
                  </a:cubicBezTo>
                  <a:lnTo>
                    <a:pt x="621063" y="467379"/>
                  </a:lnTo>
                  <a:cubicBezTo>
                    <a:pt x="621063" y="507691"/>
                    <a:pt x="588383" y="540370"/>
                    <a:pt x="548071" y="540370"/>
                  </a:cubicBezTo>
                  <a:lnTo>
                    <a:pt x="72992" y="540370"/>
                  </a:lnTo>
                  <a:cubicBezTo>
                    <a:pt x="32679" y="540370"/>
                    <a:pt x="0" y="507691"/>
                    <a:pt x="0" y="467379"/>
                  </a:cubicBezTo>
                  <a:lnTo>
                    <a:pt x="0" y="72992"/>
                  </a:lnTo>
                  <a:cubicBezTo>
                    <a:pt x="0" y="32679"/>
                    <a:pt x="32679" y="0"/>
                    <a:pt x="72992" y="0"/>
                  </a:cubicBezTo>
                  <a:close/>
                </a:path>
              </a:pathLst>
            </a:custGeom>
            <a:blipFill>
              <a:blip r:embed="rId3"/>
              <a:stretch>
                <a:fillRect l="-15296" t="0" r="-15296" b="0"/>
              </a:stretch>
            </a:blipFill>
          </p:spPr>
        </p:sp>
      </p:grpSp>
      <p:grpSp>
        <p:nvGrpSpPr>
          <p:cNvPr name="Group 12" id="12"/>
          <p:cNvGrpSpPr/>
          <p:nvPr/>
        </p:nvGrpSpPr>
        <p:grpSpPr>
          <a:xfrm rot="0">
            <a:off x="4500690" y="5685902"/>
            <a:ext cx="4242639" cy="2911997"/>
            <a:chOff x="0" y="0"/>
            <a:chExt cx="606539" cy="416307"/>
          </a:xfrm>
        </p:grpSpPr>
        <p:sp>
          <p:nvSpPr>
            <p:cNvPr name="Freeform 13" id="13"/>
            <p:cNvSpPr/>
            <p:nvPr/>
          </p:nvSpPr>
          <p:spPr>
            <a:xfrm flipH="false" flipV="false" rot="0">
              <a:off x="0" y="0"/>
              <a:ext cx="606539" cy="416307"/>
            </a:xfrm>
            <a:custGeom>
              <a:avLst/>
              <a:gdLst/>
              <a:ahLst/>
              <a:cxnLst/>
              <a:rect r="r" b="b" t="t" l="l"/>
              <a:pathLst>
                <a:path h="416307" w="606539">
                  <a:moveTo>
                    <a:pt x="72992" y="0"/>
                  </a:moveTo>
                  <a:lnTo>
                    <a:pt x="533547" y="0"/>
                  </a:lnTo>
                  <a:cubicBezTo>
                    <a:pt x="573859" y="0"/>
                    <a:pt x="606539" y="32679"/>
                    <a:pt x="606539" y="72992"/>
                  </a:cubicBezTo>
                  <a:lnTo>
                    <a:pt x="606539" y="343315"/>
                  </a:lnTo>
                  <a:cubicBezTo>
                    <a:pt x="606539" y="383627"/>
                    <a:pt x="573859" y="416307"/>
                    <a:pt x="533547" y="416307"/>
                  </a:cubicBezTo>
                  <a:lnTo>
                    <a:pt x="72992" y="416307"/>
                  </a:lnTo>
                  <a:cubicBezTo>
                    <a:pt x="32679" y="416307"/>
                    <a:pt x="0" y="383627"/>
                    <a:pt x="0" y="343315"/>
                  </a:cubicBezTo>
                  <a:lnTo>
                    <a:pt x="0" y="72992"/>
                  </a:lnTo>
                  <a:cubicBezTo>
                    <a:pt x="0" y="32679"/>
                    <a:pt x="32679" y="0"/>
                    <a:pt x="72992" y="0"/>
                  </a:cubicBezTo>
                  <a:close/>
                </a:path>
              </a:pathLst>
            </a:custGeom>
            <a:blipFill>
              <a:blip r:embed="rId4"/>
              <a:stretch>
                <a:fillRect l="-62185" t="0" r="-62185" b="0"/>
              </a:stretch>
            </a:blipFill>
          </p:spPr>
        </p:sp>
      </p:grpSp>
      <p:sp>
        <p:nvSpPr>
          <p:cNvPr name="TextBox 14" id="14"/>
          <p:cNvSpPr txBox="true"/>
          <p:nvPr/>
        </p:nvSpPr>
        <p:spPr>
          <a:xfrm rot="0">
            <a:off x="6423827" y="448375"/>
            <a:ext cx="12362206" cy="1129665"/>
          </a:xfrm>
          <a:prstGeom prst="rect">
            <a:avLst/>
          </a:prstGeom>
        </p:spPr>
        <p:txBody>
          <a:bodyPr anchor="t" rtlCol="false" tIns="0" lIns="0" bIns="0" rIns="0">
            <a:spAutoFit/>
          </a:bodyPr>
          <a:lstStyle/>
          <a:p>
            <a:pPr algn="l">
              <a:lnSpc>
                <a:spcPts val="4600"/>
              </a:lnSpc>
            </a:pPr>
            <a:r>
              <a:rPr lang="en-US" sz="4600" b="true">
                <a:solidFill>
                  <a:srgbClr val="000000"/>
                </a:solidFill>
                <a:latin typeface="Inter Bold"/>
                <a:ea typeface="Inter Bold"/>
                <a:cs typeface="Inter Bold"/>
                <a:sym typeface="Inter Bold"/>
              </a:rPr>
              <a:t>NATIONAL DIGITALIZATION INITIATIVES</a:t>
            </a:r>
          </a:p>
          <a:p>
            <a:pPr algn="ctr">
              <a:lnSpc>
                <a:spcPts val="4100"/>
              </a:lnSpc>
            </a:pPr>
            <a:r>
              <a:rPr lang="en-US" sz="4100">
                <a:solidFill>
                  <a:srgbClr val="000000"/>
                </a:solidFill>
                <a:latin typeface="Inter"/>
                <a:ea typeface="Inter"/>
                <a:cs typeface="Inter"/>
                <a:sym typeface="Inter"/>
              </a:rPr>
              <a:t>(MYJPJ)</a:t>
            </a:r>
          </a:p>
        </p:txBody>
      </p:sp>
      <p:grpSp>
        <p:nvGrpSpPr>
          <p:cNvPr name="Group 15" id="15"/>
          <p:cNvGrpSpPr/>
          <p:nvPr/>
        </p:nvGrpSpPr>
        <p:grpSpPr>
          <a:xfrm rot="0">
            <a:off x="8962404" y="7034882"/>
            <a:ext cx="990128" cy="990128"/>
            <a:chOff x="0" y="0"/>
            <a:chExt cx="1320170" cy="1320170"/>
          </a:xfrm>
        </p:grpSpPr>
        <p:sp>
          <p:nvSpPr>
            <p:cNvPr name="Freeform 16" id="16"/>
            <p:cNvSpPr/>
            <p:nvPr/>
          </p:nvSpPr>
          <p:spPr>
            <a:xfrm flipH="false" flipV="false" rot="0">
              <a:off x="241082" y="209296"/>
              <a:ext cx="838005" cy="861702"/>
            </a:xfrm>
            <a:custGeom>
              <a:avLst/>
              <a:gdLst/>
              <a:ahLst/>
              <a:cxnLst/>
              <a:rect r="r" b="b" t="t" l="l"/>
              <a:pathLst>
                <a:path h="861702" w="838005">
                  <a:moveTo>
                    <a:pt x="0" y="0"/>
                  </a:moveTo>
                  <a:lnTo>
                    <a:pt x="838006" y="0"/>
                  </a:lnTo>
                  <a:lnTo>
                    <a:pt x="838006" y="861703"/>
                  </a:lnTo>
                  <a:lnTo>
                    <a:pt x="0" y="861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0" y="0"/>
              <a:ext cx="1320170" cy="13201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2862" cap="sq">
                <a:solidFill>
                  <a:srgbClr val="263744"/>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20" id="20"/>
          <p:cNvGrpSpPr/>
          <p:nvPr/>
        </p:nvGrpSpPr>
        <p:grpSpPr>
          <a:xfrm rot="0">
            <a:off x="8962404" y="4095258"/>
            <a:ext cx="990128" cy="990128"/>
            <a:chOff x="0" y="0"/>
            <a:chExt cx="1320170" cy="1320170"/>
          </a:xfrm>
        </p:grpSpPr>
        <p:grpSp>
          <p:nvGrpSpPr>
            <p:cNvPr name="Group 21" id="21"/>
            <p:cNvGrpSpPr/>
            <p:nvPr/>
          </p:nvGrpSpPr>
          <p:grpSpPr>
            <a:xfrm rot="0">
              <a:off x="0" y="0"/>
              <a:ext cx="1320170" cy="132017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2862" cap="sq">
                <a:solidFill>
                  <a:srgbClr val="263744"/>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663571">
              <a:off x="298650" y="234242"/>
              <a:ext cx="722869" cy="851687"/>
            </a:xfrm>
            <a:custGeom>
              <a:avLst/>
              <a:gdLst/>
              <a:ahLst/>
              <a:cxnLst/>
              <a:rect r="r" b="b" t="t" l="l"/>
              <a:pathLst>
                <a:path h="851687" w="722869">
                  <a:moveTo>
                    <a:pt x="0" y="0"/>
                  </a:moveTo>
                  <a:lnTo>
                    <a:pt x="722870" y="0"/>
                  </a:lnTo>
                  <a:lnTo>
                    <a:pt x="722870" y="851687"/>
                  </a:lnTo>
                  <a:lnTo>
                    <a:pt x="0" y="8516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5" id="25"/>
          <p:cNvGrpSpPr/>
          <p:nvPr/>
        </p:nvGrpSpPr>
        <p:grpSpPr>
          <a:xfrm rot="0">
            <a:off x="8962404" y="1720915"/>
            <a:ext cx="990128" cy="990128"/>
            <a:chOff x="0" y="0"/>
            <a:chExt cx="1320170" cy="1320170"/>
          </a:xfrm>
        </p:grpSpPr>
        <p:sp>
          <p:nvSpPr>
            <p:cNvPr name="Freeform 26" id="26"/>
            <p:cNvSpPr/>
            <p:nvPr/>
          </p:nvSpPr>
          <p:spPr>
            <a:xfrm flipH="false" flipV="false" rot="0">
              <a:off x="172758" y="175804"/>
              <a:ext cx="974654" cy="968562"/>
            </a:xfrm>
            <a:custGeom>
              <a:avLst/>
              <a:gdLst/>
              <a:ahLst/>
              <a:cxnLst/>
              <a:rect r="r" b="b" t="t" l="l"/>
              <a:pathLst>
                <a:path h="968562" w="974654">
                  <a:moveTo>
                    <a:pt x="0" y="0"/>
                  </a:moveTo>
                  <a:lnTo>
                    <a:pt x="974654" y="0"/>
                  </a:lnTo>
                  <a:lnTo>
                    <a:pt x="974654" y="968562"/>
                  </a:lnTo>
                  <a:lnTo>
                    <a:pt x="0" y="9685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7" id="27"/>
            <p:cNvGrpSpPr/>
            <p:nvPr/>
          </p:nvGrpSpPr>
          <p:grpSpPr>
            <a:xfrm rot="0">
              <a:off x="0" y="0"/>
              <a:ext cx="1320170" cy="132017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2862" cap="sq">
                <a:solidFill>
                  <a:srgbClr val="263744"/>
                </a:solid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30" id="30"/>
          <p:cNvSpPr txBox="true"/>
          <p:nvPr/>
        </p:nvSpPr>
        <p:spPr>
          <a:xfrm rot="0">
            <a:off x="10169635" y="4344349"/>
            <a:ext cx="4622190" cy="523875"/>
          </a:xfrm>
          <a:prstGeom prst="rect">
            <a:avLst/>
          </a:prstGeom>
        </p:spPr>
        <p:txBody>
          <a:bodyPr anchor="t" rtlCol="false" tIns="0" lIns="0" bIns="0" rIns="0">
            <a:spAutoFit/>
          </a:bodyPr>
          <a:lstStyle/>
          <a:p>
            <a:pPr algn="l">
              <a:lnSpc>
                <a:spcPts val="4199"/>
              </a:lnSpc>
            </a:pPr>
            <a:r>
              <a:rPr lang="en-US" sz="2999" b="true">
                <a:solidFill>
                  <a:srgbClr val="000000"/>
                </a:solidFill>
                <a:latin typeface="Poppins Semi-Bold"/>
                <a:ea typeface="Poppins Semi-Bold"/>
                <a:cs typeface="Poppins Semi-Bold"/>
                <a:sym typeface="Poppins Semi-Bold"/>
              </a:rPr>
              <a:t>Weakness</a:t>
            </a:r>
          </a:p>
        </p:txBody>
      </p:sp>
      <p:sp>
        <p:nvSpPr>
          <p:cNvPr name="TextBox 31" id="31"/>
          <p:cNvSpPr txBox="true"/>
          <p:nvPr/>
        </p:nvSpPr>
        <p:spPr>
          <a:xfrm rot="0">
            <a:off x="9952532" y="2539660"/>
            <a:ext cx="7281118" cy="86042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Conven</a:t>
            </a:r>
            <a:r>
              <a:rPr lang="en-US" sz="2499">
                <a:solidFill>
                  <a:srgbClr val="000000"/>
                </a:solidFill>
                <a:latin typeface="Canva Sans"/>
                <a:ea typeface="Canva Sans"/>
                <a:cs typeface="Canva Sans"/>
                <a:sym typeface="Canva Sans"/>
              </a:rPr>
              <a:t>ient (Replaces physical documents.).</a:t>
            </a:r>
          </a:p>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User</a:t>
            </a:r>
            <a:r>
              <a:rPr lang="en-US" sz="2499">
                <a:solidFill>
                  <a:srgbClr val="000000"/>
                </a:solidFill>
                <a:latin typeface="Canva Sans"/>
                <a:ea typeface="Canva Sans"/>
                <a:cs typeface="Canva Sans"/>
                <a:sym typeface="Canva Sans"/>
              </a:rPr>
              <a:t>-Centric Model</a:t>
            </a:r>
          </a:p>
        </p:txBody>
      </p:sp>
      <p:sp>
        <p:nvSpPr>
          <p:cNvPr name="TextBox 32" id="32"/>
          <p:cNvSpPr txBox="true"/>
          <p:nvPr/>
        </p:nvSpPr>
        <p:spPr>
          <a:xfrm rot="0">
            <a:off x="9874637" y="4899974"/>
            <a:ext cx="7731389" cy="129857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S</a:t>
            </a:r>
            <a:r>
              <a:rPr lang="en-US" sz="2499">
                <a:solidFill>
                  <a:srgbClr val="000000"/>
                </a:solidFill>
                <a:latin typeface="Canva Sans"/>
                <a:ea typeface="Canva Sans"/>
                <a:cs typeface="Canva Sans"/>
                <a:sym typeface="Canva Sans"/>
              </a:rPr>
              <a:t>ecurity Relies on D</a:t>
            </a:r>
            <a:r>
              <a:rPr lang="en-US" sz="2499">
                <a:solidFill>
                  <a:srgbClr val="000000"/>
                </a:solidFill>
                <a:latin typeface="Canva Sans"/>
                <a:ea typeface="Canva Sans"/>
                <a:cs typeface="Canva Sans"/>
                <a:sym typeface="Canva Sans"/>
              </a:rPr>
              <a:t>evice Security System</a:t>
            </a:r>
          </a:p>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Manual and Slower Process</a:t>
            </a:r>
          </a:p>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No-Machine Readable Data Tap</a:t>
            </a:r>
          </a:p>
        </p:txBody>
      </p:sp>
      <p:sp>
        <p:nvSpPr>
          <p:cNvPr name="TextBox 33" id="33"/>
          <p:cNvSpPr txBox="true"/>
          <p:nvPr/>
        </p:nvSpPr>
        <p:spPr>
          <a:xfrm rot="0">
            <a:off x="9874637" y="7812521"/>
            <a:ext cx="8179307" cy="1736725"/>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Canva Sans"/>
                <a:ea typeface="Canva Sans"/>
                <a:cs typeface="Canva Sans"/>
                <a:sym typeface="Canva Sans"/>
              </a:rPr>
              <a:t>Uses Active NFC Communication instead of Passive Display</a:t>
            </a:r>
          </a:p>
          <a:p>
            <a:pPr algn="l" marL="539746" indent="-269873" lvl="1">
              <a:lnSpc>
                <a:spcPts val="3499"/>
              </a:lnSpc>
              <a:spcBef>
                <a:spcPct val="0"/>
              </a:spcBef>
              <a:buFont typeface="Arial"/>
              <a:buChar char="•"/>
            </a:pPr>
            <a:r>
              <a:rPr lang="en-US" sz="2499">
                <a:solidFill>
                  <a:srgbClr val="000000"/>
                </a:solidFill>
                <a:latin typeface="Canva Sans"/>
                <a:ea typeface="Canva Sans"/>
                <a:cs typeface="Canva Sans"/>
                <a:sym typeface="Canva Sans"/>
              </a:rPr>
              <a:t>Enables automated, secure, and instant data exchange</a:t>
            </a:r>
          </a:p>
        </p:txBody>
      </p:sp>
      <p:sp>
        <p:nvSpPr>
          <p:cNvPr name="TextBox 34" id="34"/>
          <p:cNvSpPr txBox="true"/>
          <p:nvPr/>
        </p:nvSpPr>
        <p:spPr>
          <a:xfrm rot="0">
            <a:off x="10169635" y="1915941"/>
            <a:ext cx="4622190" cy="523875"/>
          </a:xfrm>
          <a:prstGeom prst="rect">
            <a:avLst/>
          </a:prstGeom>
        </p:spPr>
        <p:txBody>
          <a:bodyPr anchor="t" rtlCol="false" tIns="0" lIns="0" bIns="0" rIns="0">
            <a:spAutoFit/>
          </a:bodyPr>
          <a:lstStyle/>
          <a:p>
            <a:pPr algn="l">
              <a:lnSpc>
                <a:spcPts val="4199"/>
              </a:lnSpc>
            </a:pPr>
            <a:r>
              <a:rPr lang="en-US" sz="2999" b="true">
                <a:solidFill>
                  <a:srgbClr val="000000"/>
                </a:solidFill>
                <a:latin typeface="Poppins Semi-Bold"/>
                <a:ea typeface="Poppins Semi-Bold"/>
                <a:cs typeface="Poppins Semi-Bold"/>
                <a:sym typeface="Poppins Semi-Bold"/>
              </a:rPr>
              <a:t>Strengths</a:t>
            </a:r>
          </a:p>
        </p:txBody>
      </p:sp>
      <p:sp>
        <p:nvSpPr>
          <p:cNvPr name="TextBox 35" id="35"/>
          <p:cNvSpPr txBox="true"/>
          <p:nvPr/>
        </p:nvSpPr>
        <p:spPr>
          <a:xfrm rot="0">
            <a:off x="10169635" y="7275946"/>
            <a:ext cx="5189170" cy="441325"/>
          </a:xfrm>
          <a:prstGeom prst="rect">
            <a:avLst/>
          </a:prstGeom>
        </p:spPr>
        <p:txBody>
          <a:bodyPr anchor="t" rtlCol="false" tIns="0" lIns="0" bIns="0" rIns="0">
            <a:spAutoFit/>
          </a:bodyPr>
          <a:lstStyle/>
          <a:p>
            <a:pPr algn="l">
              <a:lnSpc>
                <a:spcPts val="3499"/>
              </a:lnSpc>
            </a:pPr>
            <a:r>
              <a:rPr lang="en-US" sz="2499" b="true">
                <a:solidFill>
                  <a:srgbClr val="000000"/>
                </a:solidFill>
                <a:latin typeface="Poppins Semi-Bold"/>
                <a:ea typeface="Poppins Semi-Bold"/>
                <a:cs typeface="Poppins Semi-Bold"/>
                <a:sym typeface="Poppins Semi-Bold"/>
              </a:rPr>
              <a:t>How NFCampus is different?</a:t>
            </a:r>
          </a:p>
        </p:txBody>
      </p:sp>
      <p:sp>
        <p:nvSpPr>
          <p:cNvPr name="Freeform 36" id="36"/>
          <p:cNvSpPr/>
          <p:nvPr/>
        </p:nvSpPr>
        <p:spPr>
          <a:xfrm flipH="false" flipV="false" rot="-8566845">
            <a:off x="17232200" y="-63394"/>
            <a:ext cx="747652" cy="541113"/>
          </a:xfrm>
          <a:custGeom>
            <a:avLst/>
            <a:gdLst/>
            <a:ahLst/>
            <a:cxnLst/>
            <a:rect r="r" b="b" t="t" l="l"/>
            <a:pathLst>
              <a:path h="541113" w="747652">
                <a:moveTo>
                  <a:pt x="0" y="0"/>
                </a:moveTo>
                <a:lnTo>
                  <a:pt x="747652" y="0"/>
                </a:lnTo>
                <a:lnTo>
                  <a:pt x="747652" y="541113"/>
                </a:lnTo>
                <a:lnTo>
                  <a:pt x="0" y="5411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7" id="37"/>
          <p:cNvSpPr/>
          <p:nvPr/>
        </p:nvSpPr>
        <p:spPr>
          <a:xfrm flipH="false" flipV="false" rot="8781549">
            <a:off x="584769" y="-72620"/>
            <a:ext cx="747652" cy="541113"/>
          </a:xfrm>
          <a:custGeom>
            <a:avLst/>
            <a:gdLst/>
            <a:ahLst/>
            <a:cxnLst/>
            <a:rect r="r" b="b" t="t" l="l"/>
            <a:pathLst>
              <a:path h="541113" w="747652">
                <a:moveTo>
                  <a:pt x="0" y="0"/>
                </a:moveTo>
                <a:lnTo>
                  <a:pt x="747652" y="0"/>
                </a:lnTo>
                <a:lnTo>
                  <a:pt x="747652" y="541113"/>
                </a:lnTo>
                <a:lnTo>
                  <a:pt x="0" y="5411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3402521">
            <a:off x="17482827" y="3590514"/>
            <a:ext cx="747652" cy="541113"/>
          </a:xfrm>
          <a:custGeom>
            <a:avLst/>
            <a:gdLst/>
            <a:ahLst/>
            <a:cxnLst/>
            <a:rect r="r" b="b" t="t" l="l"/>
            <a:pathLst>
              <a:path h="541113" w="747652">
                <a:moveTo>
                  <a:pt x="0" y="0"/>
                </a:moveTo>
                <a:lnTo>
                  <a:pt x="747652" y="0"/>
                </a:lnTo>
                <a:lnTo>
                  <a:pt x="747652" y="541112"/>
                </a:lnTo>
                <a:lnTo>
                  <a:pt x="0" y="5411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9" id="39"/>
          <p:cNvSpPr/>
          <p:nvPr/>
        </p:nvSpPr>
        <p:spPr>
          <a:xfrm flipH="false" flipV="false" rot="2700000">
            <a:off x="4115950" y="9188082"/>
            <a:ext cx="1062514" cy="847355"/>
          </a:xfrm>
          <a:custGeom>
            <a:avLst/>
            <a:gdLst/>
            <a:ahLst/>
            <a:cxnLst/>
            <a:rect r="r" b="b" t="t" l="l"/>
            <a:pathLst>
              <a:path h="847355" w="1062514">
                <a:moveTo>
                  <a:pt x="0" y="0"/>
                </a:moveTo>
                <a:lnTo>
                  <a:pt x="1062514" y="0"/>
                </a:lnTo>
                <a:lnTo>
                  <a:pt x="1062514" y="847355"/>
                </a:lnTo>
                <a:lnTo>
                  <a:pt x="0" y="8473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0" id="40"/>
          <p:cNvSpPr/>
          <p:nvPr/>
        </p:nvSpPr>
        <p:spPr>
          <a:xfrm flipH="false" flipV="false" rot="8400807">
            <a:off x="3244034" y="-225741"/>
            <a:ext cx="1062514" cy="847355"/>
          </a:xfrm>
          <a:custGeom>
            <a:avLst/>
            <a:gdLst/>
            <a:ahLst/>
            <a:cxnLst/>
            <a:rect r="r" b="b" t="t" l="l"/>
            <a:pathLst>
              <a:path h="847355" w="1062514">
                <a:moveTo>
                  <a:pt x="0" y="0"/>
                </a:moveTo>
                <a:lnTo>
                  <a:pt x="1062514" y="0"/>
                </a:lnTo>
                <a:lnTo>
                  <a:pt x="1062514" y="847354"/>
                </a:lnTo>
                <a:lnTo>
                  <a:pt x="0" y="8473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2907772" y="2793274"/>
            <a:ext cx="4706335" cy="4700452"/>
          </a:xfrm>
          <a:custGeom>
            <a:avLst/>
            <a:gdLst/>
            <a:ahLst/>
            <a:cxnLst/>
            <a:rect r="r" b="b" t="t" l="l"/>
            <a:pathLst>
              <a:path h="4700452" w="4706335">
                <a:moveTo>
                  <a:pt x="0" y="0"/>
                </a:moveTo>
                <a:lnTo>
                  <a:pt x="4706335" y="0"/>
                </a:lnTo>
                <a:lnTo>
                  <a:pt x="4706335" y="4700452"/>
                </a:lnTo>
                <a:lnTo>
                  <a:pt x="0" y="4700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07011" y="8633450"/>
            <a:ext cx="1801523" cy="213931"/>
          </a:xfrm>
          <a:custGeom>
            <a:avLst/>
            <a:gdLst/>
            <a:ahLst/>
            <a:cxnLst/>
            <a:rect r="r" b="b" t="t" l="l"/>
            <a:pathLst>
              <a:path h="213931" w="1801523">
                <a:moveTo>
                  <a:pt x="0" y="0"/>
                </a:moveTo>
                <a:lnTo>
                  <a:pt x="1801523" y="0"/>
                </a:lnTo>
                <a:lnTo>
                  <a:pt x="1801523" y="213931"/>
                </a:lnTo>
                <a:lnTo>
                  <a:pt x="0" y="213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57555">
            <a:off x="15609221" y="7899773"/>
            <a:ext cx="842250" cy="780134"/>
          </a:xfrm>
          <a:custGeom>
            <a:avLst/>
            <a:gdLst/>
            <a:ahLst/>
            <a:cxnLst/>
            <a:rect r="r" b="b" t="t" l="l"/>
            <a:pathLst>
              <a:path h="780134" w="842250">
                <a:moveTo>
                  <a:pt x="0" y="0"/>
                </a:moveTo>
                <a:lnTo>
                  <a:pt x="842250" y="0"/>
                </a:lnTo>
                <a:lnTo>
                  <a:pt x="842250" y="780134"/>
                </a:lnTo>
                <a:lnTo>
                  <a:pt x="0" y="7801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86745" y="-738280"/>
            <a:ext cx="1827600" cy="1901274"/>
          </a:xfrm>
          <a:custGeom>
            <a:avLst/>
            <a:gdLst/>
            <a:ahLst/>
            <a:cxnLst/>
            <a:rect r="r" b="b" t="t" l="l"/>
            <a:pathLst>
              <a:path h="1901274" w="1827600">
                <a:moveTo>
                  <a:pt x="0" y="0"/>
                </a:moveTo>
                <a:lnTo>
                  <a:pt x="1827600" y="0"/>
                </a:lnTo>
                <a:lnTo>
                  <a:pt x="1827600" y="1901275"/>
                </a:lnTo>
                <a:lnTo>
                  <a:pt x="0" y="19012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9606937" y="4743450"/>
            <a:ext cx="7963357" cy="1047750"/>
          </a:xfrm>
          <a:prstGeom prst="rect">
            <a:avLst/>
          </a:prstGeom>
        </p:spPr>
        <p:txBody>
          <a:bodyPr anchor="t" rtlCol="false" tIns="0" lIns="0" bIns="0" rIns="0">
            <a:spAutoFit/>
          </a:bodyPr>
          <a:lstStyle/>
          <a:p>
            <a:pPr algn="l">
              <a:lnSpc>
                <a:spcPts val="7650"/>
              </a:lnSpc>
            </a:pPr>
            <a:r>
              <a:rPr lang="en-US" sz="8500" spc="-170" b="true">
                <a:solidFill>
                  <a:srgbClr val="000000"/>
                </a:solidFill>
                <a:latin typeface="Proxima Nova Bold"/>
                <a:ea typeface="Proxima Nova Bold"/>
                <a:cs typeface="Proxima Nova Bold"/>
                <a:sym typeface="Proxima Nova Bold"/>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DAG2YbSZBAc</dc:identifier>
  <dcterms:modified xsi:type="dcterms:W3CDTF">2011-08-01T06:04:30Z</dcterms:modified>
  <cp:revision>1</cp:revision>
  <dc:title>CGP Weekly Progress Presentation</dc:title>
</cp:coreProperties>
</file>